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SIM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Plan1!$A$2:$A$5</c:f>
              <c:strCache>
                <c:ptCount val="4"/>
                <c:pt idx="0">
                  <c:v>Tem conhecimento sobre o planejamento acadêmico?</c:v>
                </c:pt>
                <c:pt idx="1">
                  <c:v>Possui planejamento acadêmicos atualizado?</c:v>
                </c:pt>
                <c:pt idx="2">
                  <c:v>Tem conhecimento sobre o processo de qualificação na EJ junto á UFAM?</c:v>
                </c:pt>
                <c:pt idx="3">
                  <c:v>Possui qualificação (Declaração de Registro da EJ) ?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13</c:v>
                </c:pt>
                <c:pt idx="1">
                  <c:v>4</c:v>
                </c:pt>
                <c:pt idx="2">
                  <c:v>14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7C-4D9D-B8A2-87A4F72D19D1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NÃO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Plan1!$A$2:$A$5</c:f>
              <c:strCache>
                <c:ptCount val="4"/>
                <c:pt idx="0">
                  <c:v>Tem conhecimento sobre o planejamento acadêmico?</c:v>
                </c:pt>
                <c:pt idx="1">
                  <c:v>Possui planejamento acadêmicos atualizado?</c:v>
                </c:pt>
                <c:pt idx="2">
                  <c:v>Tem conhecimento sobre o processo de qualificação na EJ junto á UFAM?</c:v>
                </c:pt>
                <c:pt idx="3">
                  <c:v>Possui qualificação (Declaração de Registro da EJ) ?</c:v>
                </c:pt>
              </c:strCache>
            </c:strRef>
          </c:cat>
          <c:val>
            <c:numRef>
              <c:f>Plan1!$C$2:$C$5</c:f>
              <c:numCache>
                <c:formatCode>General</c:formatCode>
                <c:ptCount val="4"/>
                <c:pt idx="0">
                  <c:v>11</c:v>
                </c:pt>
                <c:pt idx="1">
                  <c:v>20</c:v>
                </c:pt>
                <c:pt idx="2">
                  <c:v>10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7C-4D9D-B8A2-87A4F72D19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326720"/>
        <c:axId val="69711360"/>
      </c:barChart>
      <c:catAx>
        <c:axId val="69326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25400" cap="flat" cmpd="sng" algn="ctr">
            <a:solidFill>
              <a:schemeClr val="dk1"/>
            </a:solidFill>
            <a:prstDash val="solid"/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9711360"/>
        <c:crosses val="autoZero"/>
        <c:auto val="1"/>
        <c:lblAlgn val="ctr"/>
        <c:lblOffset val="100"/>
        <c:noMultiLvlLbl val="0"/>
      </c:catAx>
      <c:valAx>
        <c:axId val="697113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9326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360809958316391E-2"/>
          <c:y val="0.2548979294254885"/>
          <c:w val="0.94527838008336729"/>
          <c:h val="0.59472769028871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SIM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Plan1!$A$2:$A$3</c:f>
              <c:strCache>
                <c:ptCount val="2"/>
                <c:pt idx="0">
                  <c:v>Endereço fiscal encontra-se regularizado?</c:v>
                </c:pt>
                <c:pt idx="1">
                  <c:v>Aluguel está regularizado?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20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66-439D-A8E3-AECF7402A9AB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NÃO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Plan1!$A$2:$A$3</c:f>
              <c:strCache>
                <c:ptCount val="2"/>
                <c:pt idx="0">
                  <c:v>Endereço fiscal encontra-se regularizado?</c:v>
                </c:pt>
                <c:pt idx="1">
                  <c:v>Aluguel está regularizado?</c:v>
                </c:pt>
              </c:strCache>
            </c:strRef>
          </c:cat>
          <c:val>
            <c:numRef>
              <c:f>Plan1!$C$2:$C$3</c:f>
              <c:numCache>
                <c:formatCode>General</c:formatCode>
                <c:ptCount val="2"/>
                <c:pt idx="0">
                  <c:v>4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66-439D-A8E3-AECF7402A9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3092352"/>
        <c:axId val="125565184"/>
      </c:barChart>
      <c:catAx>
        <c:axId val="123092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25400" cap="flat" cmpd="sng" algn="ctr">
            <a:solidFill>
              <a:schemeClr val="dk1"/>
            </a:solidFill>
            <a:prstDash val="solid"/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5565184"/>
        <c:crosses val="autoZero"/>
        <c:auto val="1"/>
        <c:lblAlgn val="ctr"/>
        <c:lblOffset val="100"/>
        <c:noMultiLvlLbl val="0"/>
      </c:catAx>
      <c:valAx>
        <c:axId val="125565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3092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9081440616172552"/>
          <c:y val="6.9328885972586823E-2"/>
          <c:w val="0.22334568454220047"/>
          <c:h val="0.111494969378827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SIM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A EJ possui espaço físico para realização de suas atividades/serviços?</c:v>
                </c:pt>
                <c:pt idx="1">
                  <c:v>Este local é concedido pelo departamento onde a EJ estávinculada?</c:v>
                </c:pt>
                <c:pt idx="2">
                  <c:v>Este local é concedido poroutro(s) departamento(s), não vinculado(s) a EJ?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E5-43E4-918A-CF7FEB2F1905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NÃO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A EJ possui espaço físico para realização de suas atividades/serviços?</c:v>
                </c:pt>
                <c:pt idx="1">
                  <c:v>Este local é concedido pelo departamento onde a EJ estávinculada?</c:v>
                </c:pt>
                <c:pt idx="2">
                  <c:v>Este local é concedido poroutro(s) departamento(s), não vinculado(s) a EJ?</c:v>
                </c:pt>
              </c:strCache>
            </c:strRef>
          </c:cat>
          <c:val>
            <c:numRef>
              <c:f>Plan1!$C$2:$C$4</c:f>
              <c:numCache>
                <c:formatCode>General</c:formatCode>
                <c:ptCount val="3"/>
                <c:pt idx="0">
                  <c:v>14</c:v>
                </c:pt>
                <c:pt idx="1">
                  <c:v>14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E5-43E4-918A-CF7FEB2F19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8527744"/>
        <c:axId val="130020864"/>
      </c:barChart>
      <c:catAx>
        <c:axId val="128527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25400" cap="flat" cmpd="sng" algn="ctr">
            <a:solidFill>
              <a:schemeClr val="dk1"/>
            </a:solidFill>
            <a:prstDash val="solid"/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0020864"/>
        <c:crosses val="autoZero"/>
        <c:auto val="1"/>
        <c:lblAlgn val="ctr"/>
        <c:lblOffset val="100"/>
        <c:noMultiLvlLbl val="0"/>
      </c:catAx>
      <c:valAx>
        <c:axId val="130020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852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SIM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Plan1!$A$2:$A$6</c:f>
              <c:strCache>
                <c:ptCount val="5"/>
                <c:pt idx="0">
                  <c:v>Possui contabilidade regular?</c:v>
                </c:pt>
                <c:pt idx="1">
                  <c:v>Perante CND Municipal, encontra-se regular?</c:v>
                </c:pt>
                <c:pt idx="2">
                  <c:v>Perante CND Federal, encontra-se regular?</c:v>
                </c:pt>
                <c:pt idx="3">
                  <c:v>A EJ consegue manterum fluxo de caixaestável/saudável ?</c:v>
                </c:pt>
                <c:pt idx="4">
                  <c:v>Possui dívidas?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17</c:v>
                </c:pt>
                <c:pt idx="1">
                  <c:v>15</c:v>
                </c:pt>
                <c:pt idx="2">
                  <c:v>18</c:v>
                </c:pt>
                <c:pt idx="3">
                  <c:v>9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45-42CB-A8D6-439B9BCED0C6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NÃO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Plan1!$A$2:$A$6</c:f>
              <c:strCache>
                <c:ptCount val="5"/>
                <c:pt idx="0">
                  <c:v>Possui contabilidade regular?</c:v>
                </c:pt>
                <c:pt idx="1">
                  <c:v>Perante CND Municipal, encontra-se regular?</c:v>
                </c:pt>
                <c:pt idx="2">
                  <c:v>Perante CND Federal, encontra-se regular?</c:v>
                </c:pt>
                <c:pt idx="3">
                  <c:v>A EJ consegue manterum fluxo de caixaestável/saudável ?</c:v>
                </c:pt>
                <c:pt idx="4">
                  <c:v>Possui dívidas?</c:v>
                </c:pt>
              </c:strCache>
            </c:strRef>
          </c:cat>
          <c:val>
            <c:numRef>
              <c:f>Plan1!$C$2:$C$6</c:f>
              <c:numCache>
                <c:formatCode>General</c:formatCode>
                <c:ptCount val="5"/>
                <c:pt idx="0">
                  <c:v>7</c:v>
                </c:pt>
                <c:pt idx="1">
                  <c:v>9</c:v>
                </c:pt>
                <c:pt idx="2">
                  <c:v>6</c:v>
                </c:pt>
                <c:pt idx="3">
                  <c:v>15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45-42CB-A8D6-439B9BCED0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8297984"/>
        <c:axId val="128426752"/>
      </c:barChart>
      <c:catAx>
        <c:axId val="1282979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25400" cap="flat" cmpd="sng" algn="ctr">
            <a:solidFill>
              <a:schemeClr val="dk1"/>
            </a:solidFill>
            <a:prstDash val="solid"/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8426752"/>
        <c:crosses val="autoZero"/>
        <c:auto val="1"/>
        <c:lblAlgn val="ctr"/>
        <c:lblOffset val="100"/>
        <c:noMultiLvlLbl val="0"/>
      </c:catAx>
      <c:valAx>
        <c:axId val="1284267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829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43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75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5012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907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323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8931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185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324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33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003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69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20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98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63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492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B64FD-7E00-4E0A-B06A-6D21404F3828}" type="datetimeFigureOut">
              <a:rPr lang="pt-BR" smtClean="0"/>
              <a:t>18/10/2022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120FDC-2A3B-48BC-BC22-0ADBFCE6AF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82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2F0B8A-EC0C-E95E-E96F-1F7222ACE8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Relatório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859EDF-5D53-4EDD-6E94-B05A1827C5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Empresas Juniores</a:t>
            </a:r>
          </a:p>
        </p:txBody>
      </p:sp>
    </p:spTree>
    <p:extLst>
      <p:ext uri="{BB962C8B-B14F-4D97-AF65-F5344CB8AC3E}">
        <p14:creationId xmlns:p14="http://schemas.microsoft.com/office/powerpoint/2010/main" val="250664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A277F6-7961-4804-D949-ED7EAC71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8067"/>
          </a:xfrm>
        </p:spPr>
        <p:txBody>
          <a:bodyPr>
            <a:normAutofit fontScale="90000"/>
          </a:bodyPr>
          <a:lstStyle/>
          <a:p>
            <a:r>
              <a:rPr lang="pt-B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Ações necessárias: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E2EEC7-CAF0-FF56-61C7-2996E091B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0067"/>
            <a:ext cx="8596668" cy="4661295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Elaboração de Manual para Criação, Qualificação, Acompanhamento, inclusive com orientações para procedimentos com fluxos dos procedimentos.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Criação de Portifólio com a apresentação das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EJ´s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seus trabalhos para melhor divulgar na Universidade e fora.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Procurar parcerias para apoio em suas atividades;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Promover eventos para orientação empreendedora;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Aproximar a UFAM/Reitoria das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EJ´s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 reuniões e ter feedback;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Orientar e apoiar em ações pertinentes seja com o departamento que estejam vinculadas ou em situações na qual requeira apoio institucional da Universidade;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Procurar parcerias com PROEXT e PROEG na utilização de recursos para apoio na regularização das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EJ´s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bem como no interesse do departamento em apoiar com disponibilização de laboratório, espaços para realização das atividades e outras demandas necessárias como incentivar a participação de professores como atividade de extensão do ensino, inclusive como professor tutor.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6642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181BB-A570-6AD9-7BE2-E4010E755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Ações necessárias: </a:t>
            </a:r>
            <a:r>
              <a:rPr lang="pt-BR" dirty="0"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spaço físico e do endereço fiscal</a:t>
            </a:r>
            <a:b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D0F68A-D243-E382-6448-4AA8F8271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ossibilidade, a criação de espaço dedicado para atuação destas associações desde que plenamente vinculadas à UFAM. Local este que poderia ser regularizado como endereço fiscal e para suas atividades, mesmo que seja mantida por uma quantia mensal mínima.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449580"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Seria conveniente, inclusive o debate da possibilidade de criação de algo benéfico para toda a Universidade como por exemplo a criação de um centro de inovação, empresarial que possibilite a incubação de novas empresas, seja startup, spin off oriundas de produtos gerados dentro da própria instituição.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137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713F6AE-2449-8E55-B1D1-F4827EE1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Introdução</a:t>
            </a:r>
            <a:endParaRPr lang="pt-BR" sz="4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EC26B6-77A0-0FB9-C762-5C6DB6BF8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5026"/>
            <a:ext cx="10515600" cy="3618441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bjetivo de conhecer as Empresas Juniores -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EJ´s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atuantes na Universidade Federal do Amazonas -UFAM, incluindo as unidades da capital e do interior, a fim de compreender a atual situação.</a:t>
            </a:r>
          </a:p>
          <a:p>
            <a:pPr marL="0" indent="0" algn="just">
              <a:buNone/>
            </a:pPr>
            <a:endParaRPr lang="pt-BR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Base de Dados das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EJ´s</a:t>
            </a:r>
            <a:endParaRPr lang="pt-BR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866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08DECC-54B9-D94E-89AB-F7E2A5215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5800"/>
          </a:xfrm>
        </p:spPr>
        <p:txBody>
          <a:bodyPr/>
          <a:lstStyle/>
          <a:p>
            <a:pPr algn="ctr"/>
            <a:r>
              <a:rPr lang="pt-BR" dirty="0"/>
              <a:t>Materiais e Métodos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BD6234-D891-4AAA-481C-148F6E41E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28333"/>
            <a:ext cx="8596668" cy="3713029"/>
          </a:xfrm>
        </p:spPr>
        <p:txBody>
          <a:bodyPr numCol="2">
            <a:normAutofit/>
          </a:bodyPr>
          <a:lstStyle/>
          <a:p>
            <a:pPr lvl="1"/>
            <a:r>
              <a:rPr lang="pt-BR" sz="1400" dirty="0"/>
              <a:t>1-	Nome da Empresa;</a:t>
            </a:r>
          </a:p>
          <a:p>
            <a:pPr lvl="1"/>
            <a:r>
              <a:rPr lang="pt-BR" sz="1400" dirty="0"/>
              <a:t>2-	Departamento a qual a EJ é vinculada;</a:t>
            </a:r>
          </a:p>
          <a:p>
            <a:pPr lvl="1"/>
            <a:r>
              <a:rPr lang="pt-BR" sz="1400" dirty="0"/>
              <a:t>3-	E-mail e telefone de contato;</a:t>
            </a:r>
          </a:p>
          <a:p>
            <a:pPr lvl="1"/>
            <a:r>
              <a:rPr lang="pt-BR" sz="1400" dirty="0"/>
              <a:t>4-	Número do Cadastro Nacional da Pessoa Jurídica (CNPJ);</a:t>
            </a:r>
          </a:p>
          <a:p>
            <a:pPr lvl="1"/>
            <a:r>
              <a:rPr lang="pt-BR" sz="1400" dirty="0"/>
              <a:t>5-	Se há disposição de um professor orientador, em caso afirmativo informar nome;</a:t>
            </a:r>
          </a:p>
          <a:p>
            <a:pPr lvl="1"/>
            <a:r>
              <a:rPr lang="pt-BR" sz="1400" dirty="0"/>
              <a:t>6-	Estatuto Social;</a:t>
            </a:r>
          </a:p>
          <a:p>
            <a:pPr lvl="1"/>
            <a:r>
              <a:rPr lang="pt-BR" sz="1400" dirty="0"/>
              <a:t>7-	Ata de Fundação;</a:t>
            </a:r>
          </a:p>
          <a:p>
            <a:pPr lvl="1"/>
            <a:r>
              <a:rPr lang="pt-BR" sz="1400" dirty="0"/>
              <a:t>8-	Conhecimento e disposição de planejamento acadêmico atualizado;</a:t>
            </a:r>
          </a:p>
          <a:p>
            <a:pPr lvl="1"/>
            <a:r>
              <a:rPr lang="pt-BR" sz="1400" dirty="0"/>
              <a:t>9-	Conhecimento e disposição da Qualificação (Declaração de Registro da EJ);</a:t>
            </a:r>
          </a:p>
          <a:p>
            <a:pPr lvl="1"/>
            <a:r>
              <a:rPr lang="pt-BR" sz="1400" dirty="0"/>
              <a:t>10-	Disposição e atual situação do endereço fiscal;</a:t>
            </a:r>
          </a:p>
          <a:p>
            <a:pPr lvl="1"/>
            <a:r>
              <a:rPr lang="pt-BR" sz="1400" dirty="0"/>
              <a:t>11-	Utilização de espaço físico e suas condições de uso;</a:t>
            </a:r>
          </a:p>
          <a:p>
            <a:pPr lvl="1"/>
            <a:r>
              <a:rPr lang="pt-BR" sz="1400" dirty="0"/>
              <a:t>12-	Serviços contábeis;</a:t>
            </a:r>
          </a:p>
          <a:p>
            <a:pPr lvl="1"/>
            <a:r>
              <a:rPr lang="pt-BR" sz="1400" dirty="0"/>
              <a:t>13-	 Regularidade fiscal;</a:t>
            </a:r>
          </a:p>
          <a:p>
            <a:pPr lvl="1"/>
            <a:r>
              <a:rPr lang="pt-BR" sz="1400" dirty="0"/>
              <a:t>14-	Saúde financeira;</a:t>
            </a:r>
          </a:p>
          <a:p>
            <a:pPr lvl="1"/>
            <a:endParaRPr lang="pt-BR" sz="1400" dirty="0"/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96113AA5-3F6C-EE88-B184-932054F043FB}"/>
              </a:ext>
            </a:extLst>
          </p:cNvPr>
          <p:cNvSpPr txBox="1">
            <a:spLocks/>
          </p:cNvSpPr>
          <p:nvPr/>
        </p:nvSpPr>
        <p:spPr>
          <a:xfrm>
            <a:off x="863601" y="1153054"/>
            <a:ext cx="8596668" cy="685801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pt-BR" dirty="0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25BAE2-DB99-3199-87AB-2BB39EFB05EB}"/>
              </a:ext>
            </a:extLst>
          </p:cNvPr>
          <p:cNvSpPr txBox="1">
            <a:spLocks/>
          </p:cNvSpPr>
          <p:nvPr/>
        </p:nvSpPr>
        <p:spPr>
          <a:xfrm>
            <a:off x="863601" y="1313928"/>
            <a:ext cx="8596668" cy="785811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pt-BR" dirty="0"/>
              <a:t>Objeto de análise: Empresas Juniores vinculadas à UFAM.</a:t>
            </a:r>
          </a:p>
          <a:p>
            <a:pPr lvl="1"/>
            <a:r>
              <a:rPr lang="pt-BR" dirty="0"/>
              <a:t>Aplicação de um questionário objetivo e amplo.</a:t>
            </a:r>
          </a:p>
        </p:txBody>
      </p:sp>
    </p:spTree>
    <p:extLst>
      <p:ext uri="{BB962C8B-B14F-4D97-AF65-F5344CB8AC3E}">
        <p14:creationId xmlns:p14="http://schemas.microsoft.com/office/powerpoint/2010/main" val="328590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9E7BB2-1C16-BCF8-38D7-56CEEF45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descritiva de dados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67F9776-14CA-39EA-3FCD-3B7CB018E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erificou-se a existência de 25 (vinte e cinco)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EJ´s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sendo que houve retorno de 24 (vinte e quatro);</a:t>
            </a:r>
          </a:p>
          <a:p>
            <a:r>
              <a:rPr lang="pt-B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oleta dados como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 contatos dos representantes de cada EJ, bem como seus respectivos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CNPJ´s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Estatutos e as últimas 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 de Eleição e Posse  registrada em cartório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pt-BR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resença de professor orientador (02) não possuem;</a:t>
            </a:r>
          </a:p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Todas as 24 (vinte e quatro)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EJs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apresentaram Estatuto Social devidamente registrado, assim como a Ata de Eleição e Pose atualizada e registrada em cartório.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52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E1E7A-DD70-5C61-D77E-45D7B8A8E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5933"/>
          </a:xfrm>
        </p:spPr>
        <p:txBody>
          <a:bodyPr>
            <a:normAutofit/>
          </a:bodyPr>
          <a:lstStyle/>
          <a:p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Distribuição da Empresas Juniores pela variáveis de conhecimento e disposição do planejamento acadêmico e qualificação</a:t>
            </a:r>
            <a:endParaRPr lang="pt-BR" sz="4400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6758DB4D-5A75-A907-C0F5-979F644710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55146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2344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5E8F5-E576-5350-1A3A-D5BEC396C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2933"/>
          </a:xfrm>
        </p:spPr>
        <p:txBody>
          <a:bodyPr>
            <a:normAutofit fontScale="90000"/>
          </a:bodyPr>
          <a:lstStyle/>
          <a:p>
            <a:r>
              <a:rPr lang="pt-B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Distribuição da Empresas Juniores pela variáveis: endereço fiscal regular e aluguel regular.</a:t>
            </a:r>
            <a:b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4000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3C271B0C-060B-DB59-2D77-5444E63B02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74159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037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F38F9-90B6-630C-3399-716BF7ED7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2067"/>
          </a:xfrm>
        </p:spPr>
        <p:txBody>
          <a:bodyPr>
            <a:normAutofit fontScale="90000"/>
          </a:bodyPr>
          <a:lstStyle/>
          <a:p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Distribuição da Empresas Juniores pela variável: espaço para realização de atividades.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E2BE711A-3E77-FA59-8236-ECE8F862FD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29568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9383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A72531-09B6-45AC-A4F1-38D8964C1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Distribuição da Empresas Juniores pela variáveis: serviços contábeis, regularidade fiscal e saúde financeira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D5C49124-B544-6361-1DF8-7F084C3473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182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1492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314D8-2104-39A7-4777-432EA0417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A51DDE-60AB-DFC4-9305-80373C024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Pode-se constatar as dificuldades que as Empresas Juniores estão passando, como dificuldades para sua regularização administrativa e fiscal o que levou, inclusive, deixar algumas empresas com CNPJ inativo. Oportuno mencionar o fato que a maioria das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EJ´s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foram constituídas recentemente.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Restou claro que não há procedimentos definidos que alinhem a criação, qualificação das </a:t>
            </a:r>
            <a:r>
              <a:rPr lang="pt-B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EJ´s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UFAM, fato que dificultou a falta de espaço físico e apoio relatado pela maioria.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Outro ponto percebido refere-se que poucas possuem Plano acadêmico vigente, sendo notório as que possuem, têm apoio do professor orientador mais próximo.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sua parte operacional, verificou-se que a maioria não consegue manter um fluxo de caixa saudável, fato essencial para sua manutenção, uma vez que uma Associação, embora sem fins lucrativos, deva possui receitas para honrar seus custos.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57646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473</TotalTime>
  <Words>762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Symbol</vt:lpstr>
      <vt:lpstr>Times New Roman</vt:lpstr>
      <vt:lpstr>Trebuchet MS</vt:lpstr>
      <vt:lpstr>Wingdings 3</vt:lpstr>
      <vt:lpstr>Facetado</vt:lpstr>
      <vt:lpstr>Relatório</vt:lpstr>
      <vt:lpstr>Introdução</vt:lpstr>
      <vt:lpstr>Materiais e Métodos</vt:lpstr>
      <vt:lpstr>Análise descritiva de dados</vt:lpstr>
      <vt:lpstr>Distribuição da Empresas Juniores pela variáveis de conhecimento e disposição do planejamento acadêmico e qualificação</vt:lpstr>
      <vt:lpstr>Distribuição da Empresas Juniores pela variáveis: endereço fiscal regular e aluguel regular. </vt:lpstr>
      <vt:lpstr>Distribuição da Empresas Juniores pela variável: espaço para realização de atividades. </vt:lpstr>
      <vt:lpstr>Distribuição da Empresas Juniores pela variáveis: serviços contábeis, regularidade fiscal e saúde financeira </vt:lpstr>
      <vt:lpstr>Conclusão</vt:lpstr>
      <vt:lpstr>Ações necessárias: </vt:lpstr>
      <vt:lpstr>Ações necessárias: Espaço físico e do endereço fiscal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</dc:title>
  <dc:creator>Jhones Monte</dc:creator>
  <cp:lastModifiedBy>Jhones Monte</cp:lastModifiedBy>
  <cp:revision>3</cp:revision>
  <dcterms:created xsi:type="dcterms:W3CDTF">2022-10-17T20:09:05Z</dcterms:created>
  <dcterms:modified xsi:type="dcterms:W3CDTF">2022-10-18T21:03:21Z</dcterms:modified>
</cp:coreProperties>
</file>