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9" roundtripDataSignature="AMtx7mgwv4V6+KJ4Yd38yGnC9eKzoH9Q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d19e2e4f7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d19e2e4f77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d19e2e4f77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d19e2e4f77_1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d19e2e4f77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d19e2e4f77_1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d19e2e4f77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d19e2e4f77_1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d19e2e4f7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d19e2e4f77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d19e2e4f77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d19e2e4f77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d19e2e4f77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d19e2e4f77_0_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d19e2e4f77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d19e2e4f77_0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d19e2e4f77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d19e2e4f77_1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d19e2e4f77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d19e2e4f77_1_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d19e2e4f77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d19e2e4f77_0_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d19e2e4f77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gd19e2e4f77_0_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d19e2e4f77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d19e2e4f77_0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image" Target="../media/image2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Relationship Id="rId4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Relationship Id="rId4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Relationship Id="rId4" Type="http://schemas.openxmlformats.org/officeDocument/2006/relationships/image" Target="../media/image31.png"/><Relationship Id="rId5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Relationship Id="rId4" Type="http://schemas.openxmlformats.org/officeDocument/2006/relationships/image" Target="../media/image21.png"/><Relationship Id="rId5" Type="http://schemas.openxmlformats.org/officeDocument/2006/relationships/image" Target="../media/image3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Relationship Id="rId4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g"/><Relationship Id="rId4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jpg"/><Relationship Id="rId4" Type="http://schemas.openxmlformats.org/officeDocument/2006/relationships/image" Target="../media/image2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17.png"/><Relationship Id="rId9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18.png"/><Relationship Id="rId7" Type="http://schemas.openxmlformats.org/officeDocument/2006/relationships/image" Target="../media/image5.png"/><Relationship Id="rId8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idx="1" type="subTitle"/>
          </p:nvPr>
        </p:nvSpPr>
        <p:spPr>
          <a:xfrm>
            <a:off x="-154548" y="5537200"/>
            <a:ext cx="12192000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pt-BR" sz="1800">
                <a:latin typeface="Verdana"/>
                <a:ea typeface="Verdana"/>
                <a:cs typeface="Verdana"/>
                <a:sym typeface="Verdana"/>
              </a:rPr>
              <a:t>Profa. Dra. Therezinha de Jesus Pinto Fraxe</a:t>
            </a:r>
            <a:endParaRPr b="1"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</a:pPr>
            <a:r>
              <a:rPr lang="pt-BR" sz="18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Reitora em exercício da Ufam</a:t>
            </a:r>
            <a:endParaRPr sz="1800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d19e2e4f77_0_25"/>
          <p:cNvSpPr txBox="1"/>
          <p:nvPr>
            <p:ph type="title"/>
          </p:nvPr>
        </p:nvSpPr>
        <p:spPr>
          <a:xfrm>
            <a:off x="838200" y="365125"/>
            <a:ext cx="9460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BB3"/>
              </a:buClr>
              <a:buSzPts val="3000"/>
              <a:buFont typeface="Verdana"/>
              <a:buNone/>
            </a:pPr>
            <a:r>
              <a:rPr b="1" lang="pt-BR" sz="30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Ufam Hoje: Indicadores e Prospecções</a:t>
            </a:r>
            <a:endParaRPr b="1" sz="3000">
              <a:solidFill>
                <a:srgbClr val="043BB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9" name="Google Shape;159;gd19e2e4f77_0_25"/>
          <p:cNvSpPr txBox="1"/>
          <p:nvPr>
            <p:ph idx="1" type="body"/>
          </p:nvPr>
        </p:nvSpPr>
        <p:spPr>
          <a:xfrm>
            <a:off x="838200" y="1819200"/>
            <a:ext cx="5270100" cy="18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ENTRE OS INDICADORES:</a:t>
            </a:r>
            <a:endParaRPr sz="2000">
              <a:solidFill>
                <a:srgbClr val="043BB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Verdana"/>
                <a:ea typeface="Verdana"/>
                <a:cs typeface="Verdana"/>
                <a:sym typeface="Verdana"/>
              </a:rPr>
              <a:t>16 projetos de Iniciação Tecnológica, 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Verdana"/>
                <a:ea typeface="Verdana"/>
                <a:cs typeface="Verdana"/>
                <a:sym typeface="Verdana"/>
              </a:rPr>
              <a:t>mais o primeiro registro de patente exclusivamente da Ufam.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0" name="Google Shape;160;gd19e2e4f77_0_25"/>
          <p:cNvSpPr txBox="1"/>
          <p:nvPr/>
        </p:nvSpPr>
        <p:spPr>
          <a:xfrm>
            <a:off x="838200" y="1220863"/>
            <a:ext cx="7920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BB3"/>
              </a:buClr>
              <a:buSzPts val="2000"/>
              <a:buFont typeface="Verdana"/>
              <a:buNone/>
            </a:pPr>
            <a:r>
              <a:rPr lang="pt-BR" sz="20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PROTEC</a:t>
            </a:r>
            <a:endParaRPr b="0" i="0" sz="2000" u="none" cap="none" strike="noStrike">
              <a:solidFill>
                <a:srgbClr val="043BB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1" name="Google Shape;161;gd19e2e4f77_0_25"/>
          <p:cNvSpPr txBox="1"/>
          <p:nvPr/>
        </p:nvSpPr>
        <p:spPr>
          <a:xfrm>
            <a:off x="6637550" y="1899750"/>
            <a:ext cx="4982400" cy="3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COMO METAS:</a:t>
            </a:r>
            <a:r>
              <a:rPr lang="pt-BR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Consolidar a Instrução Normativa para melhor orientar os processos de Gestão do Patrimônio Genético e Conhecimento Tradicional Associado e edição de Instruções normativas com diretrizes de solicitação e manutenção de Propriedade Intelectual.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gd19e2e4f77_0_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975" y="3614250"/>
            <a:ext cx="5918495" cy="316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d19e2e4f77_1_6"/>
          <p:cNvSpPr txBox="1"/>
          <p:nvPr>
            <p:ph type="title"/>
          </p:nvPr>
        </p:nvSpPr>
        <p:spPr>
          <a:xfrm>
            <a:off x="838200" y="365125"/>
            <a:ext cx="9460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BB3"/>
              </a:buClr>
              <a:buSzPts val="3000"/>
              <a:buFont typeface="Verdana"/>
              <a:buNone/>
            </a:pPr>
            <a:r>
              <a:rPr b="1" lang="pt-BR" sz="30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Ufam Hoje: Indicadores e Prospecções</a:t>
            </a:r>
            <a:endParaRPr b="1" sz="3000">
              <a:solidFill>
                <a:srgbClr val="043BB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8" name="Google Shape;168;gd19e2e4f77_1_6"/>
          <p:cNvSpPr txBox="1"/>
          <p:nvPr/>
        </p:nvSpPr>
        <p:spPr>
          <a:xfrm>
            <a:off x="838200" y="1220863"/>
            <a:ext cx="7920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BB3"/>
              </a:buClr>
              <a:buSzPts val="2000"/>
              <a:buFont typeface="Verdana"/>
              <a:buNone/>
            </a:pPr>
            <a:r>
              <a:rPr lang="pt-BR" sz="20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PROPLAN</a:t>
            </a:r>
            <a:endParaRPr b="0" i="0" sz="2000" u="none" cap="none" strike="noStrike">
              <a:solidFill>
                <a:srgbClr val="043BB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9" name="Google Shape;169;gd19e2e4f77_1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8750" y="2220100"/>
            <a:ext cx="5219700" cy="357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d19e2e4f77_1_6"/>
          <p:cNvSpPr txBox="1"/>
          <p:nvPr/>
        </p:nvSpPr>
        <p:spPr>
          <a:xfrm>
            <a:off x="838200" y="1668950"/>
            <a:ext cx="94608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BB3"/>
              </a:buClr>
              <a:buSzPts val="2000"/>
              <a:buFont typeface="Verdana"/>
              <a:buNone/>
            </a:pPr>
            <a:r>
              <a:rPr lang="pt-BR" sz="20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RESULTADOS:</a:t>
            </a:r>
            <a:endParaRPr b="0" i="0" sz="2000" u="none" cap="none" strike="noStrike">
              <a:solidFill>
                <a:srgbClr val="043BB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d19e2e4f77_1_23"/>
          <p:cNvSpPr txBox="1"/>
          <p:nvPr>
            <p:ph type="title"/>
          </p:nvPr>
        </p:nvSpPr>
        <p:spPr>
          <a:xfrm>
            <a:off x="838200" y="365125"/>
            <a:ext cx="9460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BB3"/>
              </a:buClr>
              <a:buSzPts val="3000"/>
              <a:buFont typeface="Verdana"/>
              <a:buNone/>
            </a:pPr>
            <a:r>
              <a:rPr b="1" lang="pt-BR" sz="30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Ufam Hoje: Indicadores e Prospecções</a:t>
            </a:r>
            <a:endParaRPr b="1" sz="3000">
              <a:solidFill>
                <a:srgbClr val="043BB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6" name="Google Shape;176;gd19e2e4f77_1_23"/>
          <p:cNvSpPr txBox="1"/>
          <p:nvPr/>
        </p:nvSpPr>
        <p:spPr>
          <a:xfrm>
            <a:off x="838200" y="1220863"/>
            <a:ext cx="7920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BB3"/>
              </a:buClr>
              <a:buSzPts val="2000"/>
              <a:buFont typeface="Verdana"/>
              <a:buNone/>
            </a:pPr>
            <a:r>
              <a:rPr lang="pt-BR" sz="20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PROPESP</a:t>
            </a:r>
            <a:endParaRPr b="0" i="0" sz="2000" u="none" cap="none" strike="noStrike">
              <a:solidFill>
                <a:srgbClr val="043BB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7" name="Google Shape;177;gd19e2e4f77_1_23"/>
          <p:cNvSpPr txBox="1"/>
          <p:nvPr>
            <p:ph idx="1" type="body"/>
          </p:nvPr>
        </p:nvSpPr>
        <p:spPr>
          <a:xfrm>
            <a:off x="838200" y="1750150"/>
            <a:ext cx="8664600" cy="38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RESULTADOS E INDICADORES: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Verdana"/>
              <a:buChar char="•"/>
            </a:pPr>
            <a:r>
              <a:rPr lang="pt-BR" sz="1800">
                <a:latin typeface="Verdana"/>
                <a:ea typeface="Verdana"/>
                <a:cs typeface="Verdana"/>
                <a:sym typeface="Verdana"/>
              </a:rPr>
              <a:t>Implementação do Programa de Apoio à Consolidação e ao Avanço da Qualidade da Pós-Graduação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Verdana"/>
              <a:buChar char="•"/>
            </a:pPr>
            <a:r>
              <a:rPr lang="pt-BR" sz="1800">
                <a:latin typeface="Verdana"/>
                <a:ea typeface="Verdana"/>
                <a:cs typeface="Verdana"/>
                <a:sym typeface="Verdana"/>
              </a:rPr>
              <a:t>Implementação da Política de Saldo Zero de bolsas da CAPES e POSGRAD/FAPEAM para Pós-Graduação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Verdana"/>
              <a:buChar char="•"/>
            </a:pPr>
            <a:r>
              <a:rPr lang="pt-BR" sz="1800">
                <a:latin typeface="Verdana"/>
                <a:ea typeface="Verdana"/>
                <a:cs typeface="Verdana"/>
                <a:sym typeface="Verdana"/>
              </a:rPr>
              <a:t>Abertura de edital para criação de novos cursos de pós-graduação junto à Capes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Verdana"/>
              <a:buChar char="•"/>
            </a:pPr>
            <a:r>
              <a:rPr lang="pt-BR" sz="1800">
                <a:latin typeface="Verdana"/>
                <a:ea typeface="Verdana"/>
                <a:cs typeface="Verdana"/>
                <a:sym typeface="Verdana"/>
              </a:rPr>
              <a:t>Aumento de Bolsistas PQ/CNPq na UFAM - </a:t>
            </a:r>
            <a:r>
              <a:rPr b="1" lang="pt-BR" sz="18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45,45% em relação a 2017</a:t>
            </a:r>
            <a:endParaRPr b="1" sz="1800">
              <a:solidFill>
                <a:srgbClr val="043BB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Verdana"/>
              <a:buChar char="•"/>
            </a:pPr>
            <a:r>
              <a:rPr lang="pt-BR" sz="1800">
                <a:latin typeface="Verdana"/>
                <a:ea typeface="Verdana"/>
                <a:cs typeface="Verdana"/>
                <a:sym typeface="Verdana"/>
              </a:rPr>
              <a:t>Internacionalização da PG: Comunicação dos sites da pós-graduação em português, inglês e espanhol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Verdana"/>
              <a:buChar char="•"/>
            </a:pPr>
            <a:r>
              <a:rPr lang="pt-BR" sz="1800">
                <a:latin typeface="Verdana"/>
                <a:ea typeface="Verdana"/>
                <a:cs typeface="Verdana"/>
                <a:sym typeface="Verdana"/>
              </a:rPr>
              <a:t>Aumento de número de projetos PIBIC - </a:t>
            </a:r>
            <a:r>
              <a:rPr b="1" lang="pt-BR" sz="18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253%</a:t>
            </a:r>
            <a:r>
              <a:rPr lang="pt-BR" sz="18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Verdana"/>
              <a:buChar char="•"/>
            </a:pPr>
            <a:r>
              <a:rPr lang="pt-BR" sz="1800">
                <a:latin typeface="Verdana"/>
                <a:ea typeface="Verdana"/>
                <a:cs typeface="Verdana"/>
                <a:sym typeface="Verdana"/>
              </a:rPr>
              <a:t>Aumento de bolsas PQ/CNPq na UFAM em </a:t>
            </a:r>
            <a:r>
              <a:rPr b="1" lang="pt-BR" sz="18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20% em 2021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d19e2e4f77_1_34"/>
          <p:cNvSpPr txBox="1"/>
          <p:nvPr>
            <p:ph type="title"/>
          </p:nvPr>
        </p:nvSpPr>
        <p:spPr>
          <a:xfrm>
            <a:off x="838200" y="365125"/>
            <a:ext cx="9460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BB3"/>
              </a:buClr>
              <a:buSzPts val="3000"/>
              <a:buFont typeface="Verdana"/>
              <a:buNone/>
            </a:pPr>
            <a:r>
              <a:rPr b="1" lang="pt-BR" sz="30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Ufam Hoje: Indicadores e Prospecções</a:t>
            </a:r>
            <a:endParaRPr b="1" sz="3000">
              <a:solidFill>
                <a:srgbClr val="043BB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3" name="Google Shape;183;gd19e2e4f77_1_34"/>
          <p:cNvSpPr txBox="1"/>
          <p:nvPr/>
        </p:nvSpPr>
        <p:spPr>
          <a:xfrm>
            <a:off x="838200" y="1220863"/>
            <a:ext cx="7920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BB3"/>
              </a:buClr>
              <a:buSzPts val="2000"/>
              <a:buFont typeface="Verdana"/>
              <a:buNone/>
            </a:pPr>
            <a:r>
              <a:rPr lang="pt-BR" sz="20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PROGESP</a:t>
            </a:r>
            <a:endParaRPr b="0" i="0" sz="2000" u="none" cap="none" strike="noStrike">
              <a:solidFill>
                <a:srgbClr val="043BB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4" name="Google Shape;184;gd19e2e4f77_1_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650" y="2289750"/>
            <a:ext cx="10761051" cy="302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d19e2e4f77_1_34"/>
          <p:cNvSpPr txBox="1"/>
          <p:nvPr/>
        </p:nvSpPr>
        <p:spPr>
          <a:xfrm>
            <a:off x="1239775" y="1690828"/>
            <a:ext cx="94608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BB3"/>
              </a:buClr>
              <a:buSzPts val="2000"/>
              <a:buFont typeface="Verdana"/>
              <a:buNone/>
            </a:pPr>
            <a:r>
              <a:rPr lang="pt-BR" sz="20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COMO METAS:</a:t>
            </a:r>
            <a:endParaRPr b="0" i="0" sz="2000" u="none" cap="none" strike="noStrike">
              <a:solidFill>
                <a:srgbClr val="043BB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d19e2e4f77_0_1"/>
          <p:cNvSpPr txBox="1"/>
          <p:nvPr>
            <p:ph type="title"/>
          </p:nvPr>
        </p:nvSpPr>
        <p:spPr>
          <a:xfrm>
            <a:off x="838200" y="365125"/>
            <a:ext cx="9460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BB3"/>
              </a:buClr>
              <a:buSzPts val="3000"/>
              <a:buFont typeface="Verdana"/>
              <a:buNone/>
            </a:pPr>
            <a:r>
              <a:rPr b="1" lang="pt-BR" sz="30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Ufam Hoje: Indicadores e Prospecções</a:t>
            </a:r>
            <a:endParaRPr b="1" sz="3000">
              <a:solidFill>
                <a:srgbClr val="043BB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1" name="Google Shape;191;gd19e2e4f77_0_1"/>
          <p:cNvSpPr txBox="1"/>
          <p:nvPr/>
        </p:nvSpPr>
        <p:spPr>
          <a:xfrm>
            <a:off x="838200" y="912813"/>
            <a:ext cx="7920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BB3"/>
              </a:buClr>
              <a:buSzPts val="2000"/>
              <a:buFont typeface="Verdana"/>
              <a:buNone/>
            </a:pPr>
            <a:r>
              <a:rPr lang="pt-BR" sz="20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PROEXT</a:t>
            </a:r>
            <a:endParaRPr b="0" i="0" sz="2000" u="none" cap="none" strike="noStrike">
              <a:solidFill>
                <a:srgbClr val="043BB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2" name="Google Shape;192;gd19e2e4f77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2275" y="2022325"/>
            <a:ext cx="6994499" cy="174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d19e2e4f77_0_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7350" y="4556224"/>
            <a:ext cx="9460803" cy="169075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d19e2e4f77_0_1"/>
          <p:cNvSpPr txBox="1"/>
          <p:nvPr/>
        </p:nvSpPr>
        <p:spPr>
          <a:xfrm>
            <a:off x="1267350" y="3996125"/>
            <a:ext cx="94608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BB3"/>
              </a:buClr>
              <a:buSzPts val="2000"/>
              <a:buFont typeface="Verdana"/>
              <a:buNone/>
            </a:pPr>
            <a:r>
              <a:rPr lang="pt-BR" sz="20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COMO METAS:</a:t>
            </a:r>
            <a:endParaRPr b="0" i="0" sz="2000" u="none" cap="none" strike="noStrike">
              <a:solidFill>
                <a:srgbClr val="043BB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d19e2e4f77_0_13"/>
          <p:cNvSpPr txBox="1"/>
          <p:nvPr>
            <p:ph type="title"/>
          </p:nvPr>
        </p:nvSpPr>
        <p:spPr>
          <a:xfrm>
            <a:off x="838200" y="365125"/>
            <a:ext cx="9460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BB3"/>
              </a:buClr>
              <a:buSzPts val="3000"/>
              <a:buFont typeface="Verdana"/>
              <a:buNone/>
            </a:pPr>
            <a:r>
              <a:rPr b="1" lang="pt-BR" sz="30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Ufam Hoje: Indicadores e Prospecções</a:t>
            </a:r>
            <a:endParaRPr b="1" sz="3000">
              <a:solidFill>
                <a:srgbClr val="043BB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0" name="Google Shape;200;gd19e2e4f77_0_13"/>
          <p:cNvSpPr txBox="1"/>
          <p:nvPr/>
        </p:nvSpPr>
        <p:spPr>
          <a:xfrm>
            <a:off x="838200" y="912813"/>
            <a:ext cx="7920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BB3"/>
              </a:buClr>
              <a:buSzPts val="2000"/>
              <a:buFont typeface="Verdana"/>
              <a:buNone/>
            </a:pPr>
            <a:r>
              <a:rPr lang="pt-BR" sz="20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PROADM</a:t>
            </a:r>
            <a:endParaRPr b="0" i="0" sz="2000" u="none" cap="none" strike="noStrike">
              <a:solidFill>
                <a:srgbClr val="043BB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1" name="Google Shape;201;gd19e2e4f77_0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6176" y="3316525"/>
            <a:ext cx="10187474" cy="294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d19e2e4f77_0_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988" y="1979613"/>
            <a:ext cx="11487862" cy="1032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d19e2e4f77_0_74"/>
          <p:cNvSpPr txBox="1"/>
          <p:nvPr>
            <p:ph type="title"/>
          </p:nvPr>
        </p:nvSpPr>
        <p:spPr>
          <a:xfrm>
            <a:off x="838200" y="365125"/>
            <a:ext cx="9460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BB3"/>
              </a:buClr>
              <a:buSzPts val="3000"/>
              <a:buFont typeface="Verdana"/>
              <a:buNone/>
            </a:pPr>
            <a:r>
              <a:rPr b="1" lang="pt-BR" sz="30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Ufam Hoje: Indicadores e Prospecções</a:t>
            </a:r>
            <a:endParaRPr b="1" sz="3000">
              <a:solidFill>
                <a:srgbClr val="043BB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8" name="Google Shape;208;gd19e2e4f77_0_74"/>
          <p:cNvSpPr txBox="1"/>
          <p:nvPr/>
        </p:nvSpPr>
        <p:spPr>
          <a:xfrm>
            <a:off x="838200" y="912813"/>
            <a:ext cx="7920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BB3"/>
              </a:buClr>
              <a:buSzPts val="2000"/>
              <a:buFont typeface="Verdana"/>
              <a:buNone/>
            </a:pPr>
            <a:r>
              <a:rPr lang="pt-BR" sz="20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Comitê</a:t>
            </a:r>
            <a:r>
              <a:rPr lang="pt-BR" sz="20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 de Biossegurança</a:t>
            </a:r>
            <a:endParaRPr b="0" i="0" sz="2000" u="none" cap="none" strike="noStrike">
              <a:solidFill>
                <a:srgbClr val="043BB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9" name="Google Shape;209;gd19e2e4f77_0_74"/>
          <p:cNvSpPr/>
          <p:nvPr/>
        </p:nvSpPr>
        <p:spPr>
          <a:xfrm>
            <a:off x="0" y="5006350"/>
            <a:ext cx="3429000" cy="190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d19e2e4f77_0_74"/>
          <p:cNvSpPr txBox="1"/>
          <p:nvPr>
            <p:ph idx="1" type="body"/>
          </p:nvPr>
        </p:nvSpPr>
        <p:spPr>
          <a:xfrm>
            <a:off x="838200" y="1826350"/>
            <a:ext cx="10426200" cy="45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erdana"/>
              <a:buChar char="•"/>
            </a:pPr>
            <a:r>
              <a:rPr b="1" lang="pt-BR" sz="18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Atualização do Plano de Biossegurança da UFAM</a:t>
            </a:r>
            <a:r>
              <a:rPr lang="pt-BR" sz="1800">
                <a:latin typeface="Verdana"/>
                <a:ea typeface="Verdana"/>
                <a:cs typeface="Verdana"/>
                <a:sym typeface="Verdana"/>
              </a:rPr>
              <a:t> renovando as orientações de prevenção, alterando distanciamento mínimo e recomendando a obrigatoriedade da vacinação para retorno presencial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erdana"/>
              <a:buChar char="•"/>
            </a:pPr>
            <a:r>
              <a:rPr lang="pt-BR" sz="1800">
                <a:latin typeface="Verdana"/>
                <a:ea typeface="Verdana"/>
                <a:cs typeface="Verdana"/>
                <a:sym typeface="Verdana"/>
              </a:rPr>
              <a:t>Conclusão da construção da </a:t>
            </a:r>
            <a:r>
              <a:rPr b="1" lang="pt-BR" sz="18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plataforma de monitoramento</a:t>
            </a:r>
            <a:r>
              <a:rPr lang="pt-BR" sz="1800">
                <a:latin typeface="Verdana"/>
                <a:ea typeface="Verdana"/>
                <a:cs typeface="Verdana"/>
                <a:sym typeface="Verdana"/>
              </a:rPr>
              <a:t> e acompanhamento dos casos suspeitos de COVID-19.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erdana"/>
              <a:buChar char="•"/>
            </a:pPr>
            <a:r>
              <a:rPr lang="pt-BR" sz="1800">
                <a:latin typeface="Verdana"/>
                <a:ea typeface="Verdana"/>
                <a:cs typeface="Verdana"/>
                <a:sym typeface="Verdana"/>
              </a:rPr>
              <a:t>Instalação de dois </a:t>
            </a:r>
            <a:r>
              <a:rPr b="1" lang="pt-BR" sz="18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postos de </a:t>
            </a:r>
            <a:r>
              <a:rPr b="1" lang="pt-BR" sz="18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testagem</a:t>
            </a:r>
            <a:r>
              <a:rPr b="1" lang="pt-BR" sz="18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 rápida de COVID-19</a:t>
            </a:r>
            <a:r>
              <a:rPr lang="pt-BR" sz="1800">
                <a:latin typeface="Verdana"/>
                <a:ea typeface="Verdana"/>
                <a:cs typeface="Verdana"/>
                <a:sym typeface="Verdana"/>
              </a:rPr>
              <a:t> no âmbito da UFAM: um na Escola de Enfermagem de Manaus e o outro no campus sede nas dependências do CAIS e um posto de vacinação COVID-19.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erdana"/>
              <a:buChar char="•"/>
            </a:pPr>
            <a:r>
              <a:rPr lang="pt-BR" sz="1800">
                <a:latin typeface="Verdana"/>
                <a:ea typeface="Verdana"/>
                <a:cs typeface="Verdana"/>
                <a:sym typeface="Verdana"/>
              </a:rPr>
              <a:t>Acompanhamento da </a:t>
            </a:r>
            <a:r>
              <a:rPr b="1" lang="pt-BR" sz="18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evolução vacinal da comunidade universitária</a:t>
            </a:r>
            <a:r>
              <a:rPr lang="pt-BR" sz="18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erdana"/>
              <a:buChar char="•"/>
            </a:pPr>
            <a:r>
              <a:rPr lang="pt-BR" sz="1800">
                <a:latin typeface="Verdana"/>
                <a:ea typeface="Verdana"/>
                <a:cs typeface="Verdana"/>
                <a:sym typeface="Verdana"/>
              </a:rPr>
              <a:t>Buscar detecção precoce, na comunidade universitária, de casos suspeitos para afastamento imediato e bloqueio da rede de transmissão.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3BB3"/>
              </a:buClr>
              <a:buSzPts val="1800"/>
              <a:buFont typeface="Verdana"/>
              <a:buChar char="•"/>
            </a:pPr>
            <a:r>
              <a:rPr b="1" lang="pt-BR" sz="18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Transformação do CAIS e UBS escola.</a:t>
            </a:r>
            <a:endParaRPr b="1" sz="1800">
              <a:solidFill>
                <a:srgbClr val="043BB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d19e2e4f77_0_34"/>
          <p:cNvSpPr txBox="1"/>
          <p:nvPr>
            <p:ph type="title"/>
          </p:nvPr>
        </p:nvSpPr>
        <p:spPr>
          <a:xfrm>
            <a:off x="838200" y="365125"/>
            <a:ext cx="9460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BB3"/>
              </a:buClr>
              <a:buSzPts val="3000"/>
              <a:buFont typeface="Verdana"/>
              <a:buNone/>
            </a:pPr>
            <a:r>
              <a:rPr b="1" lang="pt-BR" sz="30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Ufam Hoje: Indicadores e Prospecções</a:t>
            </a:r>
            <a:endParaRPr b="1" sz="3000">
              <a:solidFill>
                <a:srgbClr val="043BB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6" name="Google Shape;216;gd19e2e4f77_0_34"/>
          <p:cNvSpPr txBox="1"/>
          <p:nvPr/>
        </p:nvSpPr>
        <p:spPr>
          <a:xfrm>
            <a:off x="838200" y="912813"/>
            <a:ext cx="7920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BB3"/>
              </a:buClr>
              <a:buSzPts val="2000"/>
              <a:buFont typeface="Verdana"/>
              <a:buNone/>
            </a:pPr>
            <a:r>
              <a:rPr lang="pt-BR" sz="20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Auditoria</a:t>
            </a:r>
            <a:endParaRPr b="0" i="0" sz="2000" u="none" cap="none" strike="noStrike">
              <a:solidFill>
                <a:srgbClr val="043BB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7" name="Google Shape;217;gd19e2e4f77_0_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1725" y="2694363"/>
            <a:ext cx="57150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d19e2e4f77_0_34"/>
          <p:cNvSpPr txBox="1"/>
          <p:nvPr/>
        </p:nvSpPr>
        <p:spPr>
          <a:xfrm>
            <a:off x="888825" y="2041878"/>
            <a:ext cx="94608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BB3"/>
              </a:buClr>
              <a:buSzPts val="2000"/>
              <a:buFont typeface="Verdana"/>
              <a:buNone/>
            </a:pPr>
            <a:r>
              <a:rPr lang="pt-BR" sz="20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COMO META:</a:t>
            </a:r>
            <a:endParaRPr b="0" i="0" sz="2000" u="none" cap="none" strike="noStrike">
              <a:solidFill>
                <a:srgbClr val="043BB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d19e2e4f77_1_44"/>
          <p:cNvSpPr txBox="1"/>
          <p:nvPr>
            <p:ph type="title"/>
          </p:nvPr>
        </p:nvSpPr>
        <p:spPr>
          <a:xfrm>
            <a:off x="838200" y="365125"/>
            <a:ext cx="9460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BB3"/>
              </a:buClr>
              <a:buSzPts val="3000"/>
              <a:buFont typeface="Verdana"/>
              <a:buNone/>
            </a:pPr>
            <a:r>
              <a:rPr b="1" lang="pt-BR" sz="30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Ufam Hoje: Indicadores e Prospecções</a:t>
            </a:r>
            <a:endParaRPr b="1" sz="3000">
              <a:solidFill>
                <a:srgbClr val="043BB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4" name="Google Shape;224;gd19e2e4f77_1_44"/>
          <p:cNvSpPr txBox="1"/>
          <p:nvPr/>
        </p:nvSpPr>
        <p:spPr>
          <a:xfrm>
            <a:off x="838200" y="912813"/>
            <a:ext cx="7920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BB3"/>
              </a:buClr>
              <a:buSzPts val="2000"/>
              <a:buFont typeface="Verdana"/>
              <a:buNone/>
            </a:pPr>
            <a:r>
              <a:rPr lang="pt-BR" sz="20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Ascom</a:t>
            </a:r>
            <a:endParaRPr b="0" i="0" sz="2000" u="none" cap="none" strike="noStrike">
              <a:solidFill>
                <a:srgbClr val="043BB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5" name="Google Shape;225;gd19e2e4f77_1_44"/>
          <p:cNvSpPr txBox="1"/>
          <p:nvPr>
            <p:ph idx="1" type="body"/>
          </p:nvPr>
        </p:nvSpPr>
        <p:spPr>
          <a:xfrm>
            <a:off x="838200" y="1750150"/>
            <a:ext cx="9182400" cy="38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erdana"/>
              <a:buChar char="•"/>
            </a:pPr>
            <a:r>
              <a:rPr lang="pt-BR" sz="1800">
                <a:latin typeface="Verdana"/>
                <a:ea typeface="Verdana"/>
                <a:cs typeface="Verdana"/>
                <a:sym typeface="Verdana"/>
              </a:rPr>
              <a:t>Ampliação do número de produtos e de ações em torno da </a:t>
            </a:r>
            <a:r>
              <a:rPr b="1" lang="pt-BR" sz="18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Divulgação Científica</a:t>
            </a:r>
            <a:r>
              <a:rPr lang="pt-BR" sz="1800">
                <a:latin typeface="Verdana"/>
                <a:ea typeface="Verdana"/>
                <a:cs typeface="Verdana"/>
                <a:sym typeface="Verdana"/>
              </a:rPr>
              <a:t>, além dos já entregues: Guia de Fontes, Site da Ascom e Manual de Redação e Estilo da Ascom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erdana"/>
              <a:buChar char="•"/>
            </a:pPr>
            <a:r>
              <a:rPr lang="pt-BR" sz="1800">
                <a:latin typeface="Verdana"/>
                <a:ea typeface="Verdana"/>
                <a:cs typeface="Verdana"/>
                <a:sym typeface="Verdana"/>
              </a:rPr>
              <a:t>Submissão de projeto de Criação da </a:t>
            </a:r>
            <a:r>
              <a:rPr b="1" lang="pt-BR" sz="18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Agência de Comunicação da Ufam</a:t>
            </a:r>
            <a:r>
              <a:rPr lang="pt-BR" sz="1800">
                <a:latin typeface="Verdana"/>
                <a:ea typeface="Verdana"/>
                <a:cs typeface="Verdana"/>
                <a:sym typeface="Verdana"/>
              </a:rPr>
              <a:t> ao Conselho 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erdana"/>
              <a:buChar char="•"/>
            </a:pPr>
            <a:r>
              <a:rPr lang="pt-BR" sz="1800">
                <a:latin typeface="Verdana"/>
                <a:ea typeface="Verdana"/>
                <a:cs typeface="Verdana"/>
                <a:sym typeface="Verdana"/>
              </a:rPr>
              <a:t>Abertura de</a:t>
            </a:r>
            <a:r>
              <a:rPr b="1" lang="pt-BR" sz="18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 loja on-line</a:t>
            </a:r>
            <a:r>
              <a:rPr lang="pt-BR" sz="1800">
                <a:latin typeface="Verdana"/>
                <a:ea typeface="Verdana"/>
                <a:cs typeface="Verdana"/>
                <a:sym typeface="Verdana"/>
              </a:rPr>
              <a:t> para produtos com a marca Ufam Amazônia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erdana"/>
              <a:buChar char="•"/>
            </a:pPr>
            <a:r>
              <a:rPr b="1" lang="pt-BR" sz="18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Alinhamento com a Proext</a:t>
            </a:r>
            <a:r>
              <a:rPr lang="pt-BR" sz="1800">
                <a:latin typeface="Verdana"/>
                <a:ea typeface="Verdana"/>
                <a:cs typeface="Verdana"/>
                <a:sym typeface="Verdana"/>
              </a:rPr>
              <a:t> para lançamento de projeto com vistas a vaga de bolsistas nas áreas de Libras, Letras, Jornalismo, RP, Arquivologia, Design.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erdana"/>
              <a:buChar char="•"/>
            </a:pPr>
            <a:r>
              <a:rPr lang="pt-BR" sz="1800">
                <a:latin typeface="Verdana"/>
                <a:ea typeface="Verdana"/>
                <a:cs typeface="Verdana"/>
                <a:sym typeface="Verdana"/>
              </a:rPr>
              <a:t>Publicação de Portaria para iniciar estudo da </a:t>
            </a:r>
            <a:r>
              <a:rPr b="1" lang="pt-BR" sz="18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marca Ufam</a:t>
            </a:r>
            <a:endParaRPr b="1" sz="1800">
              <a:solidFill>
                <a:srgbClr val="043BB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d19e2e4f77_1_54"/>
          <p:cNvSpPr txBox="1"/>
          <p:nvPr>
            <p:ph type="title"/>
          </p:nvPr>
        </p:nvSpPr>
        <p:spPr>
          <a:xfrm>
            <a:off x="838200" y="365125"/>
            <a:ext cx="9460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BB3"/>
              </a:buClr>
              <a:buSzPts val="3000"/>
              <a:buFont typeface="Verdana"/>
              <a:buNone/>
            </a:pPr>
            <a:r>
              <a:rPr b="1" lang="pt-BR" sz="30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Ufam Hoje: Indicadores e Prospecções</a:t>
            </a:r>
            <a:endParaRPr b="1" sz="3000">
              <a:solidFill>
                <a:srgbClr val="043BB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1" name="Google Shape;231;gd19e2e4f77_1_54"/>
          <p:cNvSpPr txBox="1"/>
          <p:nvPr/>
        </p:nvSpPr>
        <p:spPr>
          <a:xfrm>
            <a:off x="838200" y="912813"/>
            <a:ext cx="7920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BB3"/>
              </a:buClr>
              <a:buSzPts val="2000"/>
              <a:buFont typeface="Verdana"/>
              <a:buNone/>
            </a:pPr>
            <a:r>
              <a:rPr lang="pt-BR" sz="20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Arii</a:t>
            </a:r>
            <a:endParaRPr b="0" i="0" sz="2000" u="none" cap="none" strike="noStrike">
              <a:solidFill>
                <a:srgbClr val="043BB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2" name="Google Shape;232;gd19e2e4f77_1_54"/>
          <p:cNvSpPr/>
          <p:nvPr/>
        </p:nvSpPr>
        <p:spPr>
          <a:xfrm>
            <a:off x="0" y="5006350"/>
            <a:ext cx="3429000" cy="190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d19e2e4f77_1_54"/>
          <p:cNvSpPr txBox="1"/>
          <p:nvPr/>
        </p:nvSpPr>
        <p:spPr>
          <a:xfrm>
            <a:off x="838200" y="1857775"/>
            <a:ext cx="3429000" cy="43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BB3"/>
              </a:buClr>
              <a:buSzPct val="100000"/>
              <a:buFont typeface="Verdana"/>
              <a:buNone/>
            </a:pPr>
            <a:r>
              <a:rPr lang="pt-BR" sz="20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ACORDOS DE COOPERAÇÃO:</a:t>
            </a:r>
            <a:endParaRPr b="0" i="0" sz="2000" u="none" cap="none" strike="noStrike">
              <a:solidFill>
                <a:srgbClr val="043BB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4" name="Google Shape;234;gd19e2e4f77_1_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625" y="2305525"/>
            <a:ext cx="3638550" cy="378142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d19e2e4f77_1_54"/>
          <p:cNvSpPr txBox="1"/>
          <p:nvPr>
            <p:ph idx="1" type="body"/>
          </p:nvPr>
        </p:nvSpPr>
        <p:spPr>
          <a:xfrm>
            <a:off x="4672625" y="2291825"/>
            <a:ext cx="7328400" cy="41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Verdana"/>
              <a:buChar char="•"/>
            </a:pPr>
            <a:r>
              <a:rPr lang="pt-BR" sz="1800">
                <a:latin typeface="Verdana"/>
                <a:ea typeface="Verdana"/>
                <a:cs typeface="Verdana"/>
                <a:sym typeface="Verdana"/>
              </a:rPr>
              <a:t>Construção participativa da </a:t>
            </a:r>
            <a:r>
              <a:rPr b="1" lang="pt-BR" sz="18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política de internacionalização</a:t>
            </a:r>
            <a:r>
              <a:rPr lang="pt-BR" sz="1800">
                <a:latin typeface="Verdana"/>
                <a:ea typeface="Verdana"/>
                <a:cs typeface="Verdana"/>
                <a:sym typeface="Verdana"/>
              </a:rPr>
              <a:t> da UFAM;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Verdana"/>
              <a:buChar char="•"/>
            </a:pPr>
            <a:r>
              <a:rPr lang="pt-BR" sz="1800">
                <a:latin typeface="Verdana"/>
                <a:ea typeface="Verdana"/>
                <a:cs typeface="Verdana"/>
                <a:sym typeface="Verdana"/>
              </a:rPr>
              <a:t>Implementação do intercâmbio da </a:t>
            </a:r>
            <a:r>
              <a:rPr b="1" lang="pt-BR" sz="18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Associação das Universidades de Língua Portuguesa -  AULP </a:t>
            </a:r>
            <a:r>
              <a:rPr lang="pt-BR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</a:t>
            </a:r>
            <a:r>
              <a:rPr b="1" lang="pt-BR" sz="18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 Programa de Formação de Professores para a América Latina e o Caribe - PROLAC</a:t>
            </a:r>
            <a:r>
              <a:rPr lang="pt-BR" sz="1800">
                <a:latin typeface="Verdana"/>
                <a:ea typeface="Verdana"/>
                <a:cs typeface="Verdana"/>
                <a:sym typeface="Verdana"/>
              </a:rPr>
              <a:t>;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Verdana"/>
              <a:buChar char="•"/>
            </a:pPr>
            <a:r>
              <a:rPr lang="pt-BR" sz="1800">
                <a:latin typeface="Verdana"/>
                <a:ea typeface="Verdana"/>
                <a:cs typeface="Verdana"/>
                <a:sym typeface="Verdana"/>
              </a:rPr>
              <a:t>Acordos de cooperação com </a:t>
            </a:r>
            <a:r>
              <a:rPr b="1" lang="pt-BR" sz="18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INPA</a:t>
            </a:r>
            <a:r>
              <a:rPr lang="pt-BR" sz="1800">
                <a:latin typeface="Verdana"/>
                <a:ea typeface="Verdana"/>
                <a:cs typeface="Verdana"/>
                <a:sym typeface="Verdana"/>
              </a:rPr>
              <a:t> e com a </a:t>
            </a:r>
            <a:r>
              <a:rPr b="1" lang="pt-BR" sz="18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EMBRAPA</a:t>
            </a:r>
            <a:r>
              <a:rPr lang="pt-BR" sz="1800">
                <a:latin typeface="Verdana"/>
                <a:ea typeface="Verdana"/>
                <a:cs typeface="Verdana"/>
                <a:sym typeface="Verdana"/>
              </a:rPr>
              <a:t> para ações de ensino da pós-graduação e PD&amp;I;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Verdana"/>
              <a:buChar char="•"/>
            </a:pPr>
            <a:r>
              <a:rPr lang="pt-BR" sz="1800">
                <a:latin typeface="Verdana"/>
                <a:ea typeface="Verdana"/>
                <a:cs typeface="Verdana"/>
                <a:sym typeface="Verdana"/>
              </a:rPr>
              <a:t>Construção participativa da política de internacionalização da UFAM;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Verdana"/>
              <a:buChar char="•"/>
            </a:pPr>
            <a:r>
              <a:rPr lang="pt-BR" sz="1800">
                <a:latin typeface="Verdana"/>
                <a:ea typeface="Verdana"/>
                <a:cs typeface="Verdana"/>
                <a:sym typeface="Verdana"/>
              </a:rPr>
              <a:t>Roteirização e produção do vídeo institucional de promoção da UFAM;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Verdana"/>
              <a:buChar char="•"/>
            </a:pPr>
            <a:r>
              <a:rPr lang="pt-BR" sz="1800">
                <a:latin typeface="Verdana"/>
                <a:ea typeface="Verdana"/>
                <a:cs typeface="Verdana"/>
                <a:sym typeface="Verdana"/>
              </a:rPr>
              <a:t>Nova edição do Material de apresentação e divulgação da UFAM;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Verdana"/>
              <a:buChar char="•"/>
            </a:pPr>
            <a:r>
              <a:rPr lang="pt-BR" sz="1800">
                <a:latin typeface="Verdana"/>
                <a:ea typeface="Verdana"/>
                <a:cs typeface="Verdana"/>
                <a:sym typeface="Verdana"/>
              </a:rPr>
              <a:t>Construção dos manuais de procedimentos e Normalização dos processos sob a responsabilidade da Assessoria;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Verdana"/>
              <a:buChar char="•"/>
            </a:pPr>
            <a:r>
              <a:rPr lang="pt-BR" sz="1800">
                <a:latin typeface="Verdana"/>
                <a:ea typeface="Verdana"/>
                <a:cs typeface="Verdana"/>
                <a:sym typeface="Verdana"/>
              </a:rPr>
              <a:t>Proposta de estrutura organizacional da assessoria com a criação dos departamentos/setores;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Verdana"/>
              <a:buChar char="•"/>
            </a:pPr>
            <a:r>
              <a:rPr lang="pt-BR" sz="1800">
                <a:latin typeface="Verdana"/>
                <a:ea typeface="Verdana"/>
                <a:cs typeface="Verdana"/>
                <a:sym typeface="Verdana"/>
              </a:rPr>
              <a:t>Implementar os processos de acompanhamento dos acordos.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6" name="Google Shape;236;gd19e2e4f77_1_54"/>
          <p:cNvSpPr txBox="1"/>
          <p:nvPr/>
        </p:nvSpPr>
        <p:spPr>
          <a:xfrm>
            <a:off x="5151675" y="1857775"/>
            <a:ext cx="3429000" cy="43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BB3"/>
              </a:buClr>
              <a:buSzPct val="100000"/>
              <a:buFont typeface="Verdana"/>
              <a:buNone/>
            </a:pPr>
            <a:r>
              <a:rPr lang="pt-BR" sz="20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ACORDOS DE COOPERAÇÃO:</a:t>
            </a:r>
            <a:endParaRPr b="0" i="0" sz="2000" u="none" cap="none" strike="noStrike">
              <a:solidFill>
                <a:srgbClr val="043BB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BB3"/>
              </a:buClr>
              <a:buSzPts val="3000"/>
              <a:buFont typeface="Verdana"/>
              <a:buNone/>
            </a:pPr>
            <a:r>
              <a:rPr b="1" lang="pt-BR" sz="30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Sumário</a:t>
            </a:r>
            <a:endParaRPr b="1" sz="3000">
              <a:solidFill>
                <a:srgbClr val="043BB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0" name="Google Shape;90;p2"/>
          <p:cNvSpPr txBox="1"/>
          <p:nvPr>
            <p:ph idx="1" type="body"/>
          </p:nvPr>
        </p:nvSpPr>
        <p:spPr>
          <a:xfrm>
            <a:off x="838200" y="165819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pt-BR" sz="2000">
                <a:latin typeface="Verdana"/>
                <a:ea typeface="Verdana"/>
                <a:cs typeface="Verdana"/>
                <a:sym typeface="Verdana"/>
              </a:rPr>
              <a:t>Metodologia</a:t>
            </a:r>
            <a:endParaRPr/>
          </a:p>
          <a:p>
            <a:pPr indent="-514350" lvl="0" marL="5143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pt-BR" sz="2000">
                <a:latin typeface="Verdana"/>
                <a:ea typeface="Verdana"/>
                <a:cs typeface="Verdana"/>
                <a:sym typeface="Verdana"/>
              </a:rPr>
              <a:t>Organograma </a:t>
            </a:r>
            <a:endParaRPr/>
          </a:p>
          <a:p>
            <a:pPr indent="-514350" lvl="0" marL="5143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pt-BR" sz="2000">
                <a:latin typeface="Verdana"/>
                <a:ea typeface="Verdana"/>
                <a:cs typeface="Verdana"/>
                <a:sym typeface="Verdana"/>
              </a:rPr>
              <a:t>Ufam Hoje: Indicadores e Prospecções</a:t>
            </a:r>
            <a:endParaRPr/>
          </a:p>
          <a:p>
            <a:pPr indent="-514350" lvl="0" marL="5143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pt-BR" sz="2000">
                <a:latin typeface="Verdana"/>
                <a:ea typeface="Verdana"/>
                <a:cs typeface="Verdana"/>
                <a:sym typeface="Verdana"/>
              </a:rPr>
              <a:t>Metas a serem alcançadas no âmbito da governança</a:t>
            </a:r>
            <a:endParaRPr/>
          </a:p>
          <a:p>
            <a:pPr indent="-514350" lvl="0" marL="5143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pt-BR" sz="2000">
                <a:latin typeface="Verdana"/>
                <a:ea typeface="Verdana"/>
                <a:cs typeface="Verdana"/>
                <a:sym typeface="Verdana"/>
              </a:rPr>
              <a:t>Apresentação do Projeto Avança Ufam em 100 dias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d19e2e4f77_0_66"/>
          <p:cNvSpPr txBox="1"/>
          <p:nvPr>
            <p:ph type="title"/>
          </p:nvPr>
        </p:nvSpPr>
        <p:spPr>
          <a:xfrm>
            <a:off x="838200" y="365125"/>
            <a:ext cx="9460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BB3"/>
              </a:buClr>
              <a:buSzPts val="3000"/>
              <a:buFont typeface="Verdana"/>
              <a:buNone/>
            </a:pPr>
            <a:r>
              <a:rPr b="1" lang="pt-BR" sz="30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Ufam Hoje: Indicadores e Prospecções</a:t>
            </a:r>
            <a:endParaRPr b="1" sz="3000">
              <a:solidFill>
                <a:srgbClr val="043BB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2" name="Google Shape;242;gd19e2e4f77_0_66"/>
          <p:cNvSpPr txBox="1"/>
          <p:nvPr/>
        </p:nvSpPr>
        <p:spPr>
          <a:xfrm>
            <a:off x="838200" y="912813"/>
            <a:ext cx="7920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BB3"/>
              </a:buClr>
              <a:buSzPts val="2000"/>
              <a:buFont typeface="Verdana"/>
              <a:buNone/>
            </a:pPr>
            <a:r>
              <a:rPr lang="pt-BR" sz="20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CTIC</a:t>
            </a:r>
            <a:endParaRPr b="0" i="0" sz="2000" u="none" cap="none" strike="noStrike">
              <a:solidFill>
                <a:srgbClr val="043BB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3" name="Google Shape;243;gd19e2e4f77_0_66"/>
          <p:cNvSpPr/>
          <p:nvPr/>
        </p:nvSpPr>
        <p:spPr>
          <a:xfrm>
            <a:off x="0" y="5006350"/>
            <a:ext cx="3429000" cy="190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d19e2e4f77_0_66"/>
          <p:cNvSpPr txBox="1"/>
          <p:nvPr>
            <p:ph idx="1" type="body"/>
          </p:nvPr>
        </p:nvSpPr>
        <p:spPr>
          <a:xfrm>
            <a:off x="838200" y="1750150"/>
            <a:ext cx="10426200" cy="45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erdana"/>
              <a:buChar char="•"/>
            </a:pPr>
            <a:r>
              <a:rPr lang="pt-BR" sz="1800">
                <a:latin typeface="Verdana"/>
                <a:ea typeface="Verdana"/>
                <a:cs typeface="Verdana"/>
                <a:sym typeface="Verdana"/>
              </a:rPr>
              <a:t>Expansão e Implantação do </a:t>
            </a:r>
            <a:r>
              <a:rPr b="1" lang="pt-BR" sz="18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sistema Monitoramento de Covid</a:t>
            </a:r>
            <a:r>
              <a:rPr lang="pt-BR" sz="1800">
                <a:latin typeface="Verdana"/>
                <a:ea typeface="Verdana"/>
                <a:cs typeface="Verdana"/>
                <a:sym typeface="Verdana"/>
              </a:rPr>
              <a:t> e Integração com plataformas de vacinação de secretarias de saúde;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erdana"/>
              <a:buChar char="•"/>
            </a:pPr>
            <a:r>
              <a:rPr lang="pt-BR" sz="1800">
                <a:latin typeface="Verdana"/>
                <a:ea typeface="Verdana"/>
                <a:cs typeface="Verdana"/>
                <a:sym typeface="Verdana"/>
              </a:rPr>
              <a:t>Integração das </a:t>
            </a:r>
            <a:r>
              <a:rPr b="1" lang="pt-BR" sz="18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sinalizações de sintomas de COVID</a:t>
            </a:r>
            <a:r>
              <a:rPr lang="pt-BR" sz="1800">
                <a:latin typeface="Verdana"/>
                <a:ea typeface="Verdana"/>
                <a:cs typeface="Verdana"/>
                <a:sym typeface="Verdana"/>
              </a:rPr>
              <a:t> com o Centro de Atenção Integral à Saúde - CAIS;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erdana"/>
              <a:buChar char="•"/>
            </a:pPr>
            <a:r>
              <a:rPr lang="pt-BR" sz="1800">
                <a:latin typeface="Verdana"/>
                <a:ea typeface="Verdana"/>
                <a:cs typeface="Verdana"/>
                <a:sym typeface="Verdana"/>
              </a:rPr>
              <a:t>Recebimento e homologação de </a:t>
            </a:r>
            <a:r>
              <a:rPr b="1" lang="pt-BR" sz="18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comprovantes de vacinação na plataforma eCampus</a:t>
            </a:r>
            <a:r>
              <a:rPr lang="pt-BR" sz="1800">
                <a:latin typeface="Verdana"/>
                <a:ea typeface="Verdana"/>
                <a:cs typeface="Verdana"/>
                <a:sym typeface="Verdana"/>
              </a:rPr>
              <a:t>;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erdana"/>
              <a:buChar char="•"/>
            </a:pPr>
            <a:r>
              <a:rPr b="1" lang="pt-BR" sz="18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Desenvolvimento de dashboard</a:t>
            </a:r>
            <a:r>
              <a:rPr lang="pt-BR" sz="1800">
                <a:latin typeface="Verdana"/>
                <a:ea typeface="Verdana"/>
                <a:cs typeface="Verdana"/>
                <a:sym typeface="Verdana"/>
              </a:rPr>
              <a:t> com indicadores do </a:t>
            </a:r>
            <a:r>
              <a:rPr b="1" lang="pt-BR" sz="18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monitoramento Covid </a:t>
            </a:r>
            <a:r>
              <a:rPr lang="pt-BR" sz="1800">
                <a:latin typeface="Verdana"/>
                <a:ea typeface="Verdana"/>
                <a:cs typeface="Verdana"/>
                <a:sym typeface="Verdana"/>
              </a:rPr>
              <a:t>na UFAM e </a:t>
            </a:r>
            <a:r>
              <a:rPr b="1" lang="pt-BR" sz="18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acompanhamento de vacinação</a:t>
            </a:r>
            <a:r>
              <a:rPr lang="pt-BR" sz="18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erdana"/>
              <a:buChar char="•"/>
            </a:pPr>
            <a:r>
              <a:rPr lang="pt-BR" sz="1800">
                <a:latin typeface="Verdana"/>
                <a:ea typeface="Verdana"/>
                <a:cs typeface="Verdana"/>
                <a:sym typeface="Verdana"/>
              </a:rPr>
              <a:t>Implantação do </a:t>
            </a:r>
            <a:r>
              <a:rPr b="1" lang="pt-BR" sz="18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Diploma Digital</a:t>
            </a:r>
            <a:endParaRPr b="1" sz="1800">
              <a:solidFill>
                <a:srgbClr val="043BB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erdana"/>
              <a:buChar char="•"/>
            </a:pPr>
            <a:r>
              <a:rPr lang="pt-BR" sz="1800">
                <a:latin typeface="Verdana"/>
                <a:ea typeface="Verdana"/>
                <a:cs typeface="Verdana"/>
                <a:sym typeface="Verdana"/>
              </a:rPr>
              <a:t>Distribuição de </a:t>
            </a:r>
            <a:r>
              <a:rPr b="1" lang="pt-BR" sz="18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equipamentos de videoconferência</a:t>
            </a:r>
            <a:r>
              <a:rPr lang="pt-BR" sz="1800">
                <a:latin typeface="Verdana"/>
                <a:ea typeface="Verdana"/>
                <a:cs typeface="Verdana"/>
                <a:sym typeface="Verdana"/>
              </a:rPr>
              <a:t> para as unidades acadêmicas;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erdana"/>
              <a:buChar char="•"/>
            </a:pPr>
            <a:r>
              <a:rPr b="1" lang="pt-BR" sz="18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Expansão da infraestrutura de rede de computadores</a:t>
            </a:r>
            <a:r>
              <a:rPr lang="pt-BR" sz="1800">
                <a:latin typeface="Verdana"/>
                <a:ea typeface="Verdana"/>
                <a:cs typeface="Verdana"/>
                <a:sym typeface="Verdana"/>
              </a:rPr>
              <a:t> da UFAM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d19e2e4f77_0_41"/>
          <p:cNvSpPr txBox="1"/>
          <p:nvPr>
            <p:ph type="title"/>
          </p:nvPr>
        </p:nvSpPr>
        <p:spPr>
          <a:xfrm>
            <a:off x="838200" y="365125"/>
            <a:ext cx="9460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BB3"/>
              </a:buClr>
              <a:buSzPts val="3000"/>
              <a:buFont typeface="Verdana"/>
              <a:buNone/>
            </a:pPr>
            <a:r>
              <a:rPr b="1" lang="pt-BR" sz="30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Ufam Hoje: Indicadores e Prospecções</a:t>
            </a:r>
            <a:endParaRPr b="1" sz="3000">
              <a:solidFill>
                <a:srgbClr val="043BB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0" name="Google Shape;250;gd19e2e4f77_0_41"/>
          <p:cNvSpPr txBox="1"/>
          <p:nvPr/>
        </p:nvSpPr>
        <p:spPr>
          <a:xfrm>
            <a:off x="838200" y="912813"/>
            <a:ext cx="7920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BB3"/>
              </a:buClr>
              <a:buSzPts val="2000"/>
              <a:buFont typeface="Verdana"/>
              <a:buNone/>
            </a:pPr>
            <a:r>
              <a:rPr lang="pt-BR" sz="20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CPPAD</a:t>
            </a:r>
            <a:endParaRPr b="0" i="0" sz="2000" u="none" cap="none" strike="noStrike">
              <a:solidFill>
                <a:srgbClr val="043BB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1" name="Google Shape;251;gd19e2e4f77_0_41"/>
          <p:cNvSpPr txBox="1"/>
          <p:nvPr>
            <p:ph idx="1" type="body"/>
          </p:nvPr>
        </p:nvSpPr>
        <p:spPr>
          <a:xfrm>
            <a:off x="838200" y="2465400"/>
            <a:ext cx="104796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COMO METAS:</a:t>
            </a:r>
            <a:endParaRPr sz="2000">
              <a:solidFill>
                <a:srgbClr val="043BB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Verdana"/>
              <a:buChar char="•"/>
            </a:pPr>
            <a:r>
              <a:rPr lang="pt-BR" sz="2000">
                <a:latin typeface="Verdana"/>
                <a:ea typeface="Verdana"/>
                <a:cs typeface="Verdana"/>
                <a:sym typeface="Verdana"/>
              </a:rPr>
              <a:t>Institucionalização da Corregedoria Seccional com elaboração de Regimento Próprio; 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Verdana"/>
              <a:buChar char="•"/>
            </a:pPr>
            <a:r>
              <a:rPr lang="pt-BR" sz="2000">
                <a:latin typeface="Verdana"/>
                <a:ea typeface="Verdana"/>
                <a:cs typeface="Verdana"/>
                <a:sym typeface="Verdana"/>
              </a:rPr>
              <a:t>Organização de estrutura física e remanejamento dos servidores.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0"/>
          <p:cNvSpPr txBox="1"/>
          <p:nvPr>
            <p:ph type="title"/>
          </p:nvPr>
        </p:nvSpPr>
        <p:spPr>
          <a:xfrm>
            <a:off x="838201" y="365125"/>
            <a:ext cx="652851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BB3"/>
              </a:buClr>
              <a:buSzPts val="3000"/>
              <a:buFont typeface="Verdana"/>
              <a:buNone/>
            </a:pPr>
            <a:r>
              <a:rPr b="1" lang="pt-BR" sz="30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Metas a serem alcançadas no âmbito da governança</a:t>
            </a:r>
            <a:endParaRPr b="1" sz="3000">
              <a:solidFill>
                <a:srgbClr val="043BB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7" name="Google Shape;257;p10"/>
          <p:cNvSpPr/>
          <p:nvPr/>
        </p:nvSpPr>
        <p:spPr>
          <a:xfrm>
            <a:off x="1122947" y="2063164"/>
            <a:ext cx="3096127" cy="1507958"/>
          </a:xfrm>
          <a:prstGeom prst="rect">
            <a:avLst/>
          </a:prstGeom>
          <a:solidFill>
            <a:srgbClr val="043BB3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0"/>
          <p:cNvSpPr/>
          <p:nvPr/>
        </p:nvSpPr>
        <p:spPr>
          <a:xfrm>
            <a:off x="4371474" y="2063164"/>
            <a:ext cx="3096127" cy="1507958"/>
          </a:xfrm>
          <a:prstGeom prst="rect">
            <a:avLst/>
          </a:prstGeom>
          <a:solidFill>
            <a:srgbClr val="043BB3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0"/>
          <p:cNvSpPr/>
          <p:nvPr/>
        </p:nvSpPr>
        <p:spPr>
          <a:xfrm>
            <a:off x="7620001" y="2063164"/>
            <a:ext cx="3096127" cy="1507958"/>
          </a:xfrm>
          <a:prstGeom prst="rect">
            <a:avLst/>
          </a:prstGeom>
          <a:solidFill>
            <a:srgbClr val="043BB3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0"/>
          <p:cNvSpPr/>
          <p:nvPr/>
        </p:nvSpPr>
        <p:spPr>
          <a:xfrm>
            <a:off x="2570124" y="3757360"/>
            <a:ext cx="3096127" cy="1507958"/>
          </a:xfrm>
          <a:prstGeom prst="rect">
            <a:avLst/>
          </a:prstGeom>
          <a:solidFill>
            <a:srgbClr val="043BB3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0"/>
          <p:cNvSpPr/>
          <p:nvPr/>
        </p:nvSpPr>
        <p:spPr>
          <a:xfrm>
            <a:off x="5818651" y="3757360"/>
            <a:ext cx="3096127" cy="1507958"/>
          </a:xfrm>
          <a:prstGeom prst="rect">
            <a:avLst/>
          </a:prstGeom>
          <a:solidFill>
            <a:srgbClr val="043BB3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0"/>
          <p:cNvSpPr txBox="1"/>
          <p:nvPr/>
        </p:nvSpPr>
        <p:spPr>
          <a:xfrm>
            <a:off x="1239252" y="2586311"/>
            <a:ext cx="286351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Governança</a:t>
            </a:r>
            <a:endParaRPr b="1"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3" name="Google Shape;263;p10"/>
          <p:cNvSpPr txBox="1"/>
          <p:nvPr/>
        </p:nvSpPr>
        <p:spPr>
          <a:xfrm>
            <a:off x="4503199" y="2586311"/>
            <a:ext cx="286351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Reestruturação</a:t>
            </a:r>
            <a:endParaRPr/>
          </a:p>
        </p:txBody>
      </p:sp>
      <p:sp>
        <p:nvSpPr>
          <p:cNvPr id="264" name="Google Shape;264;p10"/>
          <p:cNvSpPr txBox="1"/>
          <p:nvPr/>
        </p:nvSpPr>
        <p:spPr>
          <a:xfrm>
            <a:off x="7736306" y="2216860"/>
            <a:ext cx="2863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Captação otimização de recursos</a:t>
            </a:r>
            <a:endParaRPr/>
          </a:p>
        </p:txBody>
      </p:sp>
      <p:sp>
        <p:nvSpPr>
          <p:cNvPr id="265" name="Google Shape;265;p10"/>
          <p:cNvSpPr txBox="1"/>
          <p:nvPr/>
        </p:nvSpPr>
        <p:spPr>
          <a:xfrm>
            <a:off x="2570200" y="4095850"/>
            <a:ext cx="30960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Estabelecimento de metas</a:t>
            </a:r>
            <a:endParaRPr sz="2400"/>
          </a:p>
        </p:txBody>
      </p:sp>
      <p:sp>
        <p:nvSpPr>
          <p:cNvPr id="266" name="Google Shape;266;p10"/>
          <p:cNvSpPr txBox="1"/>
          <p:nvPr/>
        </p:nvSpPr>
        <p:spPr>
          <a:xfrm>
            <a:off x="5934957" y="4280505"/>
            <a:ext cx="286351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Resultados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11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3150" y="753980"/>
            <a:ext cx="6151200" cy="502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1"/>
          <p:cNvSpPr/>
          <p:nvPr/>
        </p:nvSpPr>
        <p:spPr>
          <a:xfrm>
            <a:off x="1405900" y="5417825"/>
            <a:ext cx="1457400" cy="128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2"/>
          <p:cNvSpPr txBox="1"/>
          <p:nvPr>
            <p:ph type="ctrTitle"/>
          </p:nvPr>
        </p:nvSpPr>
        <p:spPr>
          <a:xfrm>
            <a:off x="6248400" y="631297"/>
            <a:ext cx="5384800" cy="1197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b="1" lang="pt-BR" sz="5400"/>
              <a:t>Obrigada!</a:t>
            </a:r>
            <a:endParaRPr b="1" sz="5400"/>
          </a:p>
        </p:txBody>
      </p:sp>
      <p:sp>
        <p:nvSpPr>
          <p:cNvPr id="278" name="Google Shape;278;p12"/>
          <p:cNvSpPr txBox="1"/>
          <p:nvPr>
            <p:ph idx="1" type="subTitle"/>
          </p:nvPr>
        </p:nvSpPr>
        <p:spPr>
          <a:xfrm>
            <a:off x="6248400" y="1848944"/>
            <a:ext cx="5384800" cy="1918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pt-BR" sz="2000"/>
              <a:t>Profa. Dra. Therezinha de Jesus Pinto Fraxe</a:t>
            </a:r>
            <a:endParaRPr b="1" sz="2000"/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ct val="100000"/>
              <a:buNone/>
            </a:pPr>
            <a:r>
              <a:rPr lang="pt-BR" sz="2000">
                <a:solidFill>
                  <a:srgbClr val="7F7F7F"/>
                </a:solidFill>
              </a:rPr>
              <a:t>Reitora em exercício da Ufam</a:t>
            </a:r>
            <a:endParaRPr sz="2000">
              <a:solidFill>
                <a:srgbClr val="7F7F7F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sz="2000"/>
              <a:t>E-mail: gabinete@ufam.edu.br  </a:t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sz="2000"/>
              <a:t>Telefone: (92) 3305-1485</a:t>
            </a:r>
            <a:endParaRPr sz="2000"/>
          </a:p>
        </p:txBody>
      </p:sp>
      <p:sp>
        <p:nvSpPr>
          <p:cNvPr id="279" name="Google Shape;279;p12"/>
          <p:cNvSpPr txBox="1"/>
          <p:nvPr/>
        </p:nvSpPr>
        <p:spPr>
          <a:xfrm>
            <a:off x="8940800" y="-120226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/>
          <p:nvPr/>
        </p:nvSpPr>
        <p:spPr>
          <a:xfrm>
            <a:off x="192505" y="5406189"/>
            <a:ext cx="2855495" cy="14518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BB3"/>
              </a:buClr>
              <a:buSzPts val="3000"/>
              <a:buFont typeface="Verdana"/>
              <a:buNone/>
            </a:pPr>
            <a:r>
              <a:rPr b="1" lang="pt-BR" sz="30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Prestação de Contas</a:t>
            </a:r>
            <a:endParaRPr b="1" sz="3000">
              <a:solidFill>
                <a:srgbClr val="043BB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7" name="Google Shape;97;p3"/>
          <p:cNvSpPr txBox="1"/>
          <p:nvPr/>
        </p:nvSpPr>
        <p:spPr>
          <a:xfrm>
            <a:off x="838200" y="912813"/>
            <a:ext cx="791988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BB3"/>
              </a:buClr>
              <a:buSzPts val="2000"/>
              <a:buFont typeface="Verdana"/>
              <a:buNone/>
            </a:pPr>
            <a:r>
              <a:rPr b="0" i="0" lang="pt-BR" sz="2000" u="none" cap="none" strike="noStrike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CAMPUS ARTHUR VIRGÍLIO FILHO</a:t>
            </a:r>
            <a:endParaRPr b="0" i="0" sz="2000" u="none" cap="none" strike="noStrike">
              <a:solidFill>
                <a:srgbClr val="043BB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8" name="Google Shape;9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80674" y="1203158"/>
            <a:ext cx="7816960" cy="6187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9F2E2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4"/>
          <p:cNvPicPr preferRelativeResize="0"/>
          <p:nvPr/>
        </p:nvPicPr>
        <p:blipFill rotWithShape="1">
          <a:blip r:embed="rId3">
            <a:alphaModFix/>
          </a:blip>
          <a:srcRect b="9258" l="0" r="3689" t="8175"/>
          <a:stretch/>
        </p:blipFill>
        <p:spPr>
          <a:xfrm>
            <a:off x="-1" y="1588169"/>
            <a:ext cx="12192001" cy="527785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4"/>
          <p:cNvSpPr txBox="1"/>
          <p:nvPr>
            <p:ph type="title"/>
          </p:nvPr>
        </p:nvSpPr>
        <p:spPr>
          <a:xfrm>
            <a:off x="310167" y="15657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BB3"/>
              </a:buClr>
              <a:buSzPts val="3000"/>
              <a:buFont typeface="Verdana"/>
              <a:buNone/>
            </a:pPr>
            <a:r>
              <a:rPr b="1" lang="pt-BR" sz="30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Prestação de Contas</a:t>
            </a:r>
            <a:endParaRPr b="1" sz="3000">
              <a:solidFill>
                <a:srgbClr val="043BB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5" name="Google Shape;105;p4"/>
          <p:cNvSpPr txBox="1"/>
          <p:nvPr/>
        </p:nvSpPr>
        <p:spPr>
          <a:xfrm>
            <a:off x="310167" y="704266"/>
            <a:ext cx="791988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BB3"/>
              </a:buClr>
              <a:buSzPts val="2000"/>
              <a:buFont typeface="Verdana"/>
              <a:buNone/>
            </a:pPr>
            <a:r>
              <a:rPr b="0" i="0" lang="pt-BR" sz="2000" u="none" cap="none" strike="noStrike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UNIDADES EXTERNAS</a:t>
            </a:r>
            <a:endParaRPr b="0" i="0" sz="2000" u="none" cap="none" strike="noStrike">
              <a:solidFill>
                <a:srgbClr val="043BB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6" name="Google Shape;10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526" y="0"/>
            <a:ext cx="12193526" cy="6857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9F2E2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5"/>
          <p:cNvPicPr preferRelativeResize="0"/>
          <p:nvPr/>
        </p:nvPicPr>
        <p:blipFill rotWithShape="1">
          <a:blip r:embed="rId3">
            <a:alphaModFix/>
          </a:blip>
          <a:srcRect b="23344" l="0" r="0" t="2955"/>
          <a:stretch/>
        </p:blipFill>
        <p:spPr>
          <a:xfrm>
            <a:off x="-1" y="-7334"/>
            <a:ext cx="13047701" cy="686533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5"/>
          <p:cNvSpPr txBox="1"/>
          <p:nvPr>
            <p:ph type="title"/>
          </p:nvPr>
        </p:nvSpPr>
        <p:spPr>
          <a:xfrm>
            <a:off x="310167" y="15657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BB3"/>
              </a:buClr>
              <a:buSzPts val="3000"/>
              <a:buFont typeface="Verdana"/>
              <a:buNone/>
            </a:pPr>
            <a:r>
              <a:rPr b="1" lang="pt-BR" sz="30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Prestação de Contas</a:t>
            </a:r>
            <a:endParaRPr b="1" sz="3000">
              <a:solidFill>
                <a:srgbClr val="043BB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3" name="Google Shape;113;p5"/>
          <p:cNvSpPr txBox="1"/>
          <p:nvPr/>
        </p:nvSpPr>
        <p:spPr>
          <a:xfrm>
            <a:off x="310167" y="704266"/>
            <a:ext cx="791988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BB3"/>
              </a:buClr>
              <a:buSzPts val="2000"/>
              <a:buFont typeface="Verdana"/>
              <a:buNone/>
            </a:pPr>
            <a:r>
              <a:rPr b="0" i="0" lang="pt-BR" sz="2000" u="none" cap="none" strike="noStrike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UNIDADES FORA DA SEDE</a:t>
            </a:r>
            <a:endParaRPr/>
          </a:p>
        </p:txBody>
      </p:sp>
      <p:sp>
        <p:nvSpPr>
          <p:cNvPr id="114" name="Google Shape;114;p5"/>
          <p:cNvSpPr txBox="1"/>
          <p:nvPr/>
        </p:nvSpPr>
        <p:spPr>
          <a:xfrm>
            <a:off x="691210" y="3372711"/>
            <a:ext cx="177301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INC - Instituto de Natureza e Cultura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Benjamin Constant</a:t>
            </a:r>
            <a:endParaRPr b="0" i="0" sz="14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5" name="Google Shape;115;p5"/>
          <p:cNvSpPr txBox="1"/>
          <p:nvPr/>
        </p:nvSpPr>
        <p:spPr>
          <a:xfrm>
            <a:off x="2621125" y="4794994"/>
            <a:ext cx="195685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ISB – Instituto de Saúde e Biotecnologia</a:t>
            </a:r>
            <a:endParaRPr b="1" i="0" sz="14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Coari</a:t>
            </a:r>
            <a:endParaRPr b="0" i="0" sz="14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6" name="Google Shape;116;p5"/>
          <p:cNvSpPr txBox="1"/>
          <p:nvPr/>
        </p:nvSpPr>
        <p:spPr>
          <a:xfrm>
            <a:off x="5691375" y="5938342"/>
            <a:ext cx="293054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IEAA – Instituto de Agricultura e Meio Ambiente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Humaitá</a:t>
            </a:r>
            <a:endParaRPr sz="1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7" name="Google Shape;117;p5"/>
          <p:cNvSpPr txBox="1"/>
          <p:nvPr/>
        </p:nvSpPr>
        <p:spPr>
          <a:xfrm>
            <a:off x="7682026" y="3999779"/>
            <a:ext cx="233353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ICET – Instituto de Ciências Exatas e Tecnologia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Itacoatiara</a:t>
            </a:r>
            <a:endParaRPr sz="1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8" name="Google Shape;118;p5"/>
          <p:cNvSpPr txBox="1"/>
          <p:nvPr/>
        </p:nvSpPr>
        <p:spPr>
          <a:xfrm>
            <a:off x="7778968" y="2386377"/>
            <a:ext cx="280704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ICSEZ – Instituto de Ciências Sociais, Educação e Zootecnia</a:t>
            </a:r>
            <a:endParaRPr b="1" sz="1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Parintins</a:t>
            </a:r>
            <a:endParaRPr sz="1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19" name="Google Shape;11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5400000">
            <a:off x="1519577" y="4116185"/>
            <a:ext cx="660120" cy="66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-8100000">
            <a:off x="5464723" y="5288683"/>
            <a:ext cx="660120" cy="66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8100000">
            <a:off x="3682108" y="4248091"/>
            <a:ext cx="660120" cy="66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96640" y="3792943"/>
            <a:ext cx="660120" cy="66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3600000">
            <a:off x="7757682" y="3131126"/>
            <a:ext cx="660120" cy="66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-1526" y="857"/>
            <a:ext cx="12193526" cy="6857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/>
          <p:nvPr/>
        </p:nvSpPr>
        <p:spPr>
          <a:xfrm>
            <a:off x="0" y="5138670"/>
            <a:ext cx="3541690" cy="17193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BB3"/>
              </a:buClr>
              <a:buSzPts val="3000"/>
              <a:buFont typeface="Verdana"/>
              <a:buNone/>
            </a:pPr>
            <a:r>
              <a:rPr b="1" lang="pt-BR" sz="30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Organograma Atual</a:t>
            </a:r>
            <a:endParaRPr b="1" sz="3000">
              <a:solidFill>
                <a:srgbClr val="043BB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1" name="Google Shape;13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8986" y="1497504"/>
            <a:ext cx="10814029" cy="4899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/>
          <p:nvPr/>
        </p:nvSpPr>
        <p:spPr>
          <a:xfrm>
            <a:off x="0" y="5138670"/>
            <a:ext cx="3541690" cy="17193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>
            <a:off x="3905250" y="736300"/>
            <a:ext cx="1600200" cy="5679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1C232"/>
              </a:solidFill>
            </a:endParaRPr>
          </a:p>
        </p:txBody>
      </p:sp>
      <p:pic>
        <p:nvPicPr>
          <p:cNvPr id="138" name="Google Shape;13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8986" y="1497504"/>
            <a:ext cx="10814029" cy="489941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BB3"/>
              </a:buClr>
              <a:buSzPts val="3000"/>
              <a:buFont typeface="Verdana"/>
              <a:buNone/>
            </a:pPr>
            <a:r>
              <a:rPr b="1" lang="pt-BR" sz="30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Organogra</a:t>
            </a:r>
            <a:r>
              <a:rPr b="1" lang="pt-BR" sz="30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ma Futuro</a:t>
            </a:r>
            <a:endParaRPr b="1" sz="3000">
              <a:solidFill>
                <a:srgbClr val="92D05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"/>
          <p:cNvSpPr txBox="1"/>
          <p:nvPr>
            <p:ph type="title"/>
          </p:nvPr>
        </p:nvSpPr>
        <p:spPr>
          <a:xfrm>
            <a:off x="838200" y="365125"/>
            <a:ext cx="946083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BB3"/>
              </a:buClr>
              <a:buSzPts val="3000"/>
              <a:buFont typeface="Verdana"/>
              <a:buNone/>
            </a:pPr>
            <a:r>
              <a:rPr b="1" lang="pt-BR" sz="30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Ufam Hoje: Indicadores e Prospecções</a:t>
            </a:r>
            <a:endParaRPr b="1" sz="3000">
              <a:solidFill>
                <a:srgbClr val="043BB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5" name="Google Shape;145;p9"/>
          <p:cNvSpPr txBox="1"/>
          <p:nvPr/>
        </p:nvSpPr>
        <p:spPr>
          <a:xfrm>
            <a:off x="838200" y="1220863"/>
            <a:ext cx="7920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BB3"/>
              </a:buClr>
              <a:buSzPts val="2000"/>
              <a:buFont typeface="Verdana"/>
              <a:buNone/>
            </a:pPr>
            <a:r>
              <a:rPr lang="pt-BR" sz="20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PROEG</a:t>
            </a:r>
            <a:endParaRPr b="0" i="0" sz="2000" u="none" cap="none" strike="noStrike">
              <a:solidFill>
                <a:srgbClr val="043BB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6" name="Google Shape;146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7225" y="1880026"/>
            <a:ext cx="9700951" cy="4092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d19e2e4f77_0_46"/>
          <p:cNvSpPr txBox="1"/>
          <p:nvPr>
            <p:ph type="title"/>
          </p:nvPr>
        </p:nvSpPr>
        <p:spPr>
          <a:xfrm>
            <a:off x="838200" y="365125"/>
            <a:ext cx="9460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BB3"/>
              </a:buClr>
              <a:buSzPts val="3000"/>
              <a:buFont typeface="Verdana"/>
              <a:buNone/>
            </a:pPr>
            <a:r>
              <a:rPr b="1" lang="pt-BR" sz="30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Ufam Hoje: Indicadores e Prospecções</a:t>
            </a:r>
            <a:endParaRPr b="1" sz="3000">
              <a:solidFill>
                <a:srgbClr val="043BB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2" name="Google Shape;152;gd19e2e4f77_0_46"/>
          <p:cNvSpPr txBox="1"/>
          <p:nvPr/>
        </p:nvSpPr>
        <p:spPr>
          <a:xfrm>
            <a:off x="838200" y="912813"/>
            <a:ext cx="7920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BB3"/>
              </a:buClr>
              <a:buSzPts val="2000"/>
              <a:buFont typeface="Verdana"/>
              <a:buNone/>
            </a:pPr>
            <a:r>
              <a:rPr lang="pt-BR" sz="20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DAEST</a:t>
            </a:r>
            <a:endParaRPr sz="2000">
              <a:solidFill>
                <a:srgbClr val="043BB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3" name="Google Shape;153;gd19e2e4f77_0_46"/>
          <p:cNvSpPr txBox="1"/>
          <p:nvPr>
            <p:ph idx="1" type="body"/>
          </p:nvPr>
        </p:nvSpPr>
        <p:spPr>
          <a:xfrm>
            <a:off x="838200" y="2363025"/>
            <a:ext cx="104796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43BB3"/>
                </a:solidFill>
                <a:latin typeface="Verdana"/>
                <a:ea typeface="Verdana"/>
                <a:cs typeface="Verdana"/>
                <a:sym typeface="Verdana"/>
              </a:rPr>
              <a:t>COMO METAS:</a:t>
            </a:r>
            <a:endParaRPr sz="2000">
              <a:solidFill>
                <a:srgbClr val="043BB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Verdana"/>
              <a:buChar char="•"/>
            </a:pPr>
            <a:r>
              <a:rPr lang="pt-BR" sz="2000">
                <a:latin typeface="Verdana"/>
                <a:ea typeface="Verdana"/>
                <a:cs typeface="Verdana"/>
                <a:sym typeface="Verdana"/>
              </a:rPr>
              <a:t>Submeter proposta junto ao CONSAD para a criação da Pró-Reitoria de Assistência Estudantil até 2022.  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Verdana"/>
              <a:buChar char="•"/>
            </a:pPr>
            <a:r>
              <a:rPr lang="pt-BR" sz="2000">
                <a:latin typeface="Verdana"/>
                <a:ea typeface="Verdana"/>
                <a:cs typeface="Verdana"/>
                <a:sym typeface="Verdana"/>
              </a:rPr>
              <a:t>Elaborar a Política de Assistência Estudantil, já iniciada.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2022-01-07T10:48:59Z</dcterms:created>
  <dc:creator>Usuário do Microsoft Office</dc:creator>
</cp:coreProperties>
</file>