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6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A2D0A-4EB0-4040-AC06-0517171E8921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31714-39BF-414A-A26A-7FCAF8A977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12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76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18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77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92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67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40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11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25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24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53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50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5C208-1A9A-422D-991B-F6061047A069}" type="datetimeFigureOut">
              <a:rPr lang="pt-BR" smtClean="0"/>
              <a:t>19/03/2021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0A284-FFFB-495F-9EAB-4BF8717344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26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637" y="1317039"/>
            <a:ext cx="4876800" cy="4067175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41942" y="-322216"/>
            <a:ext cx="10515600" cy="881607"/>
          </a:xfrm>
        </p:spPr>
        <p:txBody>
          <a:bodyPr>
            <a:noAutofit/>
          </a:bodyPr>
          <a:lstStyle/>
          <a:p>
            <a:pPr algn="ctr"/>
            <a:b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VOCÊ TAMBÉM FICA COMPLETAMENTE PERDIDO?</a:t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PRECISA ENCONTRAR A BIBLIOGRAFIA BÁSICA E COMPLEMENTAR DA SUA DISCIPLINA ? 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473286"/>
              </p:ext>
            </p:extLst>
          </p:nvPr>
        </p:nvGraphicFramePr>
        <p:xfrm>
          <a:off x="2035741" y="5684662"/>
          <a:ext cx="8458087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*Bibliografia</a:t>
                      </a:r>
                      <a:r>
                        <a:rPr lang="pt-BR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Básica e Complementar fazem parte do componente curricular (disciplina), indicados pelos docentes para a Biblioteca como forma de leitura indispensável na formatação do discente: Livros, artigos, e-books...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178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151839" y="2481302"/>
            <a:ext cx="57729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Tutorial para acesso</a:t>
            </a:r>
            <a:endParaRPr lang="pt-BR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82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47"/>
          <a:stretch/>
        </p:blipFill>
        <p:spPr>
          <a:xfrm>
            <a:off x="777241" y="627018"/>
            <a:ext cx="10515600" cy="2255520"/>
          </a:xfr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957734"/>
              </p:ext>
            </p:extLst>
          </p:nvPr>
        </p:nvGraphicFramePr>
        <p:xfrm>
          <a:off x="1309188" y="-66040"/>
          <a:ext cx="8128000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No Catálogo</a:t>
                      </a:r>
                      <a:r>
                        <a:rPr lang="pt-BR" baseline="0" dirty="0"/>
                        <a:t> Online </a:t>
                      </a:r>
                      <a:r>
                        <a:rPr lang="pt-BR" baseline="0" dirty="0" err="1"/>
                        <a:t>Pergamum</a:t>
                      </a:r>
                      <a:r>
                        <a:rPr lang="pt-BR" baseline="0" dirty="0"/>
                        <a:t> – UFAM.</a:t>
                      </a:r>
                    </a:p>
                    <a:p>
                      <a:r>
                        <a:rPr lang="pt-BR" baseline="0" dirty="0"/>
                        <a:t>Procure por “Meu </a:t>
                      </a:r>
                      <a:r>
                        <a:rPr lang="pt-BR" baseline="0" dirty="0" err="1"/>
                        <a:t>Pergamum</a:t>
                      </a:r>
                      <a:r>
                        <a:rPr lang="pt-BR" baseline="0" dirty="0"/>
                        <a:t>” no canto superior direito e clique nele.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6" t="1496" r="19633" b="24117"/>
          <a:stretch/>
        </p:blipFill>
        <p:spPr>
          <a:xfrm>
            <a:off x="3328851" y="3571131"/>
            <a:ext cx="4088673" cy="2834507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770013"/>
              </p:ext>
            </p:extLst>
          </p:nvPr>
        </p:nvGraphicFramePr>
        <p:xfrm>
          <a:off x="1827348" y="3200291"/>
          <a:ext cx="8128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Na tela de Autenticação utilize a matrícula</a:t>
                      </a:r>
                      <a:r>
                        <a:rPr lang="pt-BR" baseline="0" dirty="0"/>
                        <a:t> e senha.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160289"/>
              </p:ext>
            </p:extLst>
          </p:nvPr>
        </p:nvGraphicFramePr>
        <p:xfrm>
          <a:off x="4992914" y="4994554"/>
          <a:ext cx="1442720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2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6716">
                <a:tc>
                  <a:txBody>
                    <a:bodyPr/>
                    <a:lstStyle/>
                    <a:p>
                      <a:r>
                        <a:rPr lang="pt-BR" sz="1200" dirty="0"/>
                        <a:t>21471877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205" y="5260165"/>
            <a:ext cx="1733792" cy="285790"/>
          </a:xfrm>
          <a:prstGeom prst="rect">
            <a:avLst/>
          </a:prstGeom>
        </p:spPr>
      </p:pic>
      <p:sp>
        <p:nvSpPr>
          <p:cNvPr id="10" name="Seta para a direita 9"/>
          <p:cNvSpPr/>
          <p:nvPr/>
        </p:nvSpPr>
        <p:spPr>
          <a:xfrm rot="16200000">
            <a:off x="8670834" y="1297897"/>
            <a:ext cx="766354" cy="42672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osca 1"/>
          <p:cNvSpPr/>
          <p:nvPr/>
        </p:nvSpPr>
        <p:spPr>
          <a:xfrm>
            <a:off x="1227437" y="532849"/>
            <a:ext cx="2487827" cy="434691"/>
          </a:xfrm>
          <a:prstGeom prst="donut">
            <a:avLst>
              <a:gd name="adj" fmla="val 151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Texto explicativo em forma de nuvem 2"/>
          <p:cNvSpPr/>
          <p:nvPr/>
        </p:nvSpPr>
        <p:spPr>
          <a:xfrm>
            <a:off x="7613213" y="3805881"/>
            <a:ext cx="3087738" cy="1486403"/>
          </a:xfrm>
          <a:prstGeom prst="cloudCallout">
            <a:avLst>
              <a:gd name="adj1" fmla="val -73408"/>
              <a:gd name="adj2" fmla="val 55718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Lembrete</a:t>
            </a:r>
          </a:p>
          <a:p>
            <a:pPr algn="ctr"/>
            <a:r>
              <a:rPr lang="pt-BR" dirty="0"/>
              <a:t>A senha cadastrada na biblioteca.</a:t>
            </a:r>
          </a:p>
        </p:txBody>
      </p:sp>
    </p:spTree>
    <p:extLst>
      <p:ext uri="{BB962C8B-B14F-4D97-AF65-F5344CB8AC3E}">
        <p14:creationId xmlns:p14="http://schemas.microsoft.com/office/powerpoint/2010/main" val="389885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270" y="39006"/>
            <a:ext cx="5091990" cy="4393660"/>
          </a:xfrm>
          <a:prstGeom prst="rect">
            <a:avLst/>
          </a:prstGeom>
        </p:spPr>
      </p:pic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226418"/>
              </p:ext>
            </p:extLst>
          </p:nvPr>
        </p:nvGraphicFramePr>
        <p:xfrm>
          <a:off x="134003" y="531039"/>
          <a:ext cx="4429287" cy="9144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2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/>
                        <a:t>Após o </a:t>
                      </a:r>
                      <a:r>
                        <a:rPr lang="pt-BR" dirty="0" err="1"/>
                        <a:t>login</a:t>
                      </a:r>
                      <a:r>
                        <a:rPr lang="pt-BR" dirty="0"/>
                        <a:t> no</a:t>
                      </a:r>
                      <a:r>
                        <a:rPr lang="pt-BR" baseline="0" dirty="0"/>
                        <a:t> “Meu </a:t>
                      </a:r>
                      <a:r>
                        <a:rPr lang="pt-BR" baseline="0" dirty="0" err="1"/>
                        <a:t>Pergamum</a:t>
                      </a:r>
                      <a:r>
                        <a:rPr lang="pt-BR" baseline="0" dirty="0"/>
                        <a:t>”, </a:t>
                      </a:r>
                    </a:p>
                    <a:p>
                      <a:pPr algn="just"/>
                      <a:r>
                        <a:rPr lang="pt-BR" baseline="0" dirty="0"/>
                        <a:t>No menu esquerdo, na opção “ ¹Perfil de interesse”, procure por “ ²Plano de Ensino”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Seta para a direita 11"/>
          <p:cNvSpPr/>
          <p:nvPr/>
        </p:nvSpPr>
        <p:spPr>
          <a:xfrm>
            <a:off x="5425916" y="1323705"/>
            <a:ext cx="766354" cy="42672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1</a:t>
            </a:r>
          </a:p>
        </p:txBody>
      </p:sp>
      <p:sp>
        <p:nvSpPr>
          <p:cNvPr id="13" name="Seta para a direita 12"/>
          <p:cNvSpPr/>
          <p:nvPr/>
        </p:nvSpPr>
        <p:spPr>
          <a:xfrm flipH="1">
            <a:off x="8616344" y="1955076"/>
            <a:ext cx="762789" cy="42672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2</a:t>
            </a:r>
          </a:p>
        </p:txBody>
      </p:sp>
      <p:pic>
        <p:nvPicPr>
          <p:cNvPr id="14" name="Espaço Reservado para Conteúdo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49" y="3554227"/>
            <a:ext cx="10245634" cy="3303773"/>
          </a:xfrm>
        </p:spPr>
      </p:pic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423975"/>
              </p:ext>
            </p:extLst>
          </p:nvPr>
        </p:nvGraphicFramePr>
        <p:xfrm>
          <a:off x="488344" y="2968602"/>
          <a:ext cx="5703926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03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Na</a:t>
                      </a:r>
                      <a:r>
                        <a:rPr lang="pt-BR" baseline="0" dirty="0"/>
                        <a:t> tela do Plano de Ensino, preencha os campos como no exemplo abaixo e clique em mostrar.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Seta para cima 16"/>
          <p:cNvSpPr/>
          <p:nvPr/>
        </p:nvSpPr>
        <p:spPr>
          <a:xfrm>
            <a:off x="1976846" y="5669281"/>
            <a:ext cx="496389" cy="599996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6279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62" y="507685"/>
            <a:ext cx="10395857" cy="2312768"/>
          </a:xfrm>
          <a:prstGeom prst="rect">
            <a:avLst/>
          </a:prstGeom>
        </p:spPr>
      </p:pic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040438"/>
              </p:ext>
            </p:extLst>
          </p:nvPr>
        </p:nvGraphicFramePr>
        <p:xfrm>
          <a:off x="1248228" y="72257"/>
          <a:ext cx="8128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Abaixo será mostrado</a:t>
                      </a:r>
                      <a:r>
                        <a:rPr lang="pt-BR" baseline="0" dirty="0"/>
                        <a:t> as disciplinas, cujo o plano de ensino está inserido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4" y="3762103"/>
            <a:ext cx="11268891" cy="3095897"/>
          </a:xfrm>
          <a:prstGeom prst="rect">
            <a:avLst/>
          </a:prstGeom>
        </p:spPr>
      </p:pic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973878"/>
              </p:ext>
            </p:extLst>
          </p:nvPr>
        </p:nvGraphicFramePr>
        <p:xfrm>
          <a:off x="1431109" y="2847703"/>
          <a:ext cx="812800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Ao clicar </a:t>
                      </a:r>
                      <a:r>
                        <a:rPr lang="pt-BR"/>
                        <a:t>nos menus </a:t>
                      </a:r>
                      <a:r>
                        <a:rPr lang="pt-BR" dirty="0"/>
                        <a:t>das</a:t>
                      </a:r>
                      <a:r>
                        <a:rPr lang="pt-BR" baseline="0" dirty="0"/>
                        <a:t> disciplinas será possível ver as referências da Bibliografia Básica e Complementar. E ao clicar na referência o usuário será redirecionada para a tela do catálogo online.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Seta para a direita 13"/>
          <p:cNvSpPr/>
          <p:nvPr/>
        </p:nvSpPr>
        <p:spPr>
          <a:xfrm>
            <a:off x="0" y="4498720"/>
            <a:ext cx="766354" cy="42672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55744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265</TotalTime>
  <Words>195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do Office</vt:lpstr>
      <vt:lpstr>    VOCÊ TAMBÉM FICA COMPLETAMENTE PERDIDO? QUANDO PRECISA ENCONTRAR A BIBLIOGRAFIA BÁSICA E COMPLEMENTAR DA SUA DISCIPLINA ? 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Windows User</cp:lastModifiedBy>
  <cp:revision>30</cp:revision>
  <dcterms:created xsi:type="dcterms:W3CDTF">2020-07-09T16:10:48Z</dcterms:created>
  <dcterms:modified xsi:type="dcterms:W3CDTF">2021-03-19T16:37:32Z</dcterms:modified>
</cp:coreProperties>
</file>