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8.png" ContentType="image/png"/>
  <Override PartName="/ppt/media/image7.png" ContentType="image/png"/>
  <Override PartName="/ppt/media/image6.png" ContentType="image/png"/>
  <Override PartName="/ppt/media/image5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28803600" cy="360045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2160360" y="11184840"/>
            <a:ext cx="24482880" cy="771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7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25922880" cy="9960480"/>
          </a:xfrm>
          <a:prstGeom prst="rect">
            <a:avLst/>
          </a:prstGeom>
        </p:spPr>
        <p:txBody>
          <a:bodyPr lIns="0" rIns="0" tIns="0" bIns="0"/>
          <a:p>
            <a:endParaRPr b="0" lang="pt-BR" sz="13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25922880" cy="9960480"/>
          </a:xfrm>
          <a:prstGeom prst="rect">
            <a:avLst/>
          </a:prstGeom>
        </p:spPr>
        <p:txBody>
          <a:bodyPr lIns="0" rIns="0" tIns="0" bIns="0"/>
          <a:p>
            <a:endParaRPr b="0" lang="pt-BR" sz="13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2160360" y="11184840"/>
            <a:ext cx="24482880" cy="771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7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50040" cy="9960480"/>
          </a:xfrm>
          <a:prstGeom prst="rect">
            <a:avLst/>
          </a:prstGeom>
        </p:spPr>
        <p:txBody>
          <a:bodyPr lIns="0" rIns="0" tIns="0" bIns="0"/>
          <a:p>
            <a:endParaRPr b="0" lang="pt-BR" sz="13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50040" cy="9960480"/>
          </a:xfrm>
          <a:prstGeom prst="rect">
            <a:avLst/>
          </a:prstGeom>
        </p:spPr>
        <p:txBody>
          <a:bodyPr lIns="0" rIns="0" tIns="0" bIns="0"/>
          <a:p>
            <a:endParaRPr b="0" lang="pt-BR" sz="13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14722920" y="19332360"/>
            <a:ext cx="12650040" cy="9960480"/>
          </a:xfrm>
          <a:prstGeom prst="rect">
            <a:avLst/>
          </a:prstGeom>
        </p:spPr>
        <p:txBody>
          <a:bodyPr lIns="0" rIns="0" tIns="0" bIns="0"/>
          <a:p>
            <a:endParaRPr b="0" lang="pt-BR" sz="13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12650040" cy="9960480"/>
          </a:xfrm>
          <a:prstGeom prst="rect">
            <a:avLst/>
          </a:prstGeom>
        </p:spPr>
        <p:txBody>
          <a:bodyPr lIns="0" rIns="0" tIns="0" bIns="0"/>
          <a:p>
            <a:endParaRPr b="0" lang="pt-BR" sz="13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2160360" y="11184840"/>
            <a:ext cx="24482880" cy="771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7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25922880" cy="20882160"/>
          </a:xfrm>
          <a:prstGeom prst="rect">
            <a:avLst/>
          </a:prstGeom>
        </p:spPr>
        <p:txBody>
          <a:bodyPr lIns="0" rIns="0" tIns="0" bIns="0"/>
          <a:p>
            <a:endParaRPr b="0" lang="pt-BR" sz="13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1440000" y="8425080"/>
            <a:ext cx="25922880" cy="20882160"/>
          </a:xfrm>
          <a:prstGeom prst="rect">
            <a:avLst/>
          </a:prstGeom>
        </p:spPr>
        <p:txBody>
          <a:bodyPr lIns="0" rIns="0" tIns="0" bIns="0"/>
          <a:p>
            <a:endParaRPr b="0" lang="pt-BR" sz="13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6" name="" descr=""/>
          <p:cNvPicPr/>
          <p:nvPr/>
        </p:nvPicPr>
        <p:blipFill>
          <a:blip r:embed="rId2"/>
          <a:stretch/>
        </p:blipFill>
        <p:spPr>
          <a:xfrm>
            <a:off x="1440000" y="8524440"/>
            <a:ext cx="25922880" cy="20683080"/>
          </a:xfrm>
          <a:prstGeom prst="rect">
            <a:avLst/>
          </a:prstGeom>
          <a:ln>
            <a:noFill/>
          </a:ln>
        </p:spPr>
      </p:pic>
      <p:pic>
        <p:nvPicPr>
          <p:cNvPr id="37" name="" descr=""/>
          <p:cNvPicPr/>
          <p:nvPr/>
        </p:nvPicPr>
        <p:blipFill>
          <a:blip r:embed="rId3"/>
          <a:stretch/>
        </p:blipFill>
        <p:spPr>
          <a:xfrm>
            <a:off x="1440000" y="8524440"/>
            <a:ext cx="25922880" cy="206830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160360" y="11184840"/>
            <a:ext cx="24482880" cy="771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7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1440000" y="8425080"/>
            <a:ext cx="25922880" cy="2088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160360" y="11184840"/>
            <a:ext cx="24482880" cy="771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7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25922880" cy="20882160"/>
          </a:xfrm>
          <a:prstGeom prst="rect">
            <a:avLst/>
          </a:prstGeom>
        </p:spPr>
        <p:txBody>
          <a:bodyPr lIns="0" rIns="0" tIns="0" bIns="0"/>
          <a:p>
            <a:endParaRPr b="0" lang="pt-BR" sz="13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2160360" y="11184840"/>
            <a:ext cx="24482880" cy="771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7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50040" cy="20882160"/>
          </a:xfrm>
          <a:prstGeom prst="rect">
            <a:avLst/>
          </a:prstGeom>
        </p:spPr>
        <p:txBody>
          <a:bodyPr lIns="0" rIns="0" tIns="0" bIns="0"/>
          <a:p>
            <a:endParaRPr b="0" lang="pt-BR" sz="13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50040" cy="20882160"/>
          </a:xfrm>
          <a:prstGeom prst="rect">
            <a:avLst/>
          </a:prstGeom>
        </p:spPr>
        <p:txBody>
          <a:bodyPr lIns="0" rIns="0" tIns="0" bIns="0"/>
          <a:p>
            <a:endParaRPr b="0" lang="pt-BR" sz="13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160360" y="11184840"/>
            <a:ext cx="24482880" cy="771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7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2160360" y="11184840"/>
            <a:ext cx="24482880" cy="35774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2160360" y="11184840"/>
            <a:ext cx="24482880" cy="771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7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50040" cy="9960480"/>
          </a:xfrm>
          <a:prstGeom prst="rect">
            <a:avLst/>
          </a:prstGeom>
        </p:spPr>
        <p:txBody>
          <a:bodyPr lIns="0" rIns="0" tIns="0" bIns="0"/>
          <a:p>
            <a:endParaRPr b="0" lang="pt-BR" sz="13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12650040" cy="9960480"/>
          </a:xfrm>
          <a:prstGeom prst="rect">
            <a:avLst/>
          </a:prstGeom>
        </p:spPr>
        <p:txBody>
          <a:bodyPr lIns="0" rIns="0" tIns="0" bIns="0"/>
          <a:p>
            <a:endParaRPr b="0" lang="pt-BR" sz="13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50040" cy="20882160"/>
          </a:xfrm>
          <a:prstGeom prst="rect">
            <a:avLst/>
          </a:prstGeom>
        </p:spPr>
        <p:txBody>
          <a:bodyPr lIns="0" rIns="0" tIns="0" bIns="0"/>
          <a:p>
            <a:endParaRPr b="0" lang="pt-BR" sz="13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2160360" y="11184840"/>
            <a:ext cx="24482880" cy="771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7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50040" cy="20882160"/>
          </a:xfrm>
          <a:prstGeom prst="rect">
            <a:avLst/>
          </a:prstGeom>
        </p:spPr>
        <p:txBody>
          <a:bodyPr lIns="0" rIns="0" tIns="0" bIns="0"/>
          <a:p>
            <a:endParaRPr b="0" lang="pt-BR" sz="13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50040" cy="9960480"/>
          </a:xfrm>
          <a:prstGeom prst="rect">
            <a:avLst/>
          </a:prstGeom>
        </p:spPr>
        <p:txBody>
          <a:bodyPr lIns="0" rIns="0" tIns="0" bIns="0"/>
          <a:p>
            <a:endParaRPr b="0" lang="pt-BR" sz="13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14722920" y="19332360"/>
            <a:ext cx="12650040" cy="9960480"/>
          </a:xfrm>
          <a:prstGeom prst="rect">
            <a:avLst/>
          </a:prstGeom>
        </p:spPr>
        <p:txBody>
          <a:bodyPr lIns="0" rIns="0" tIns="0" bIns="0"/>
          <a:p>
            <a:endParaRPr b="0" lang="pt-BR" sz="13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2160360" y="11184840"/>
            <a:ext cx="24482880" cy="771732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7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50040" cy="9960480"/>
          </a:xfrm>
          <a:prstGeom prst="rect">
            <a:avLst/>
          </a:prstGeom>
        </p:spPr>
        <p:txBody>
          <a:bodyPr lIns="0" rIns="0" tIns="0" bIns="0"/>
          <a:p>
            <a:endParaRPr b="0" lang="pt-BR" sz="13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50040" cy="9960480"/>
          </a:xfrm>
          <a:prstGeom prst="rect">
            <a:avLst/>
          </a:prstGeom>
        </p:spPr>
        <p:txBody>
          <a:bodyPr lIns="0" rIns="0" tIns="0" bIns="0"/>
          <a:p>
            <a:endParaRPr b="0" lang="pt-BR" sz="13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25922880" cy="9960480"/>
          </a:xfrm>
          <a:prstGeom prst="rect">
            <a:avLst/>
          </a:prstGeom>
        </p:spPr>
        <p:txBody>
          <a:bodyPr lIns="0" rIns="0" tIns="0" bIns="0"/>
          <a:p>
            <a:endParaRPr b="0" lang="pt-BR" sz="13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2160360" y="11184840"/>
            <a:ext cx="24482880" cy="7717320"/>
          </a:xfrm>
          <a:prstGeom prst="rect">
            <a:avLst/>
          </a:prstGeom>
        </p:spPr>
        <p:txBody>
          <a:bodyPr lIns="370440" rIns="370440" tIns="185040" bIns="185040" anchor="ctr"/>
          <a:p>
            <a:pPr algn="ctr">
              <a:lnSpc>
                <a:spcPct val="100000"/>
              </a:lnSpc>
            </a:pPr>
            <a:r>
              <a:rPr b="0" lang="pt-BR" sz="17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Clique para editar o estilo do título mestre</a:t>
            </a:r>
            <a:endParaRPr b="0" lang="pt-BR" sz="73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1440360" y="33370920"/>
            <a:ext cx="6720480" cy="1916640"/>
          </a:xfrm>
          <a:prstGeom prst="rect">
            <a:avLst/>
          </a:prstGeom>
        </p:spPr>
        <p:txBody>
          <a:bodyPr lIns="370440" rIns="370440" tIns="185040" bIns="185040" anchor="ctr"/>
          <a:p>
            <a:pPr>
              <a:lnSpc>
                <a:spcPct val="100000"/>
              </a:lnSpc>
            </a:pPr>
            <a:r>
              <a:rPr b="0" lang="pt-BR" sz="49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08/10/19</a:t>
            </a:r>
            <a:endParaRPr b="0" lang="pt-B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9841320" y="33370920"/>
            <a:ext cx="9120960" cy="1916640"/>
          </a:xfrm>
          <a:prstGeom prst="rect">
            <a:avLst/>
          </a:prstGeom>
        </p:spPr>
        <p:txBody>
          <a:bodyPr lIns="370440" rIns="370440" tIns="185040" bIns="185040" anchor="ctr"/>
          <a:p>
            <a:endParaRPr b="0" lang="pt-B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20642760" y="33370920"/>
            <a:ext cx="6720480" cy="1916640"/>
          </a:xfrm>
          <a:prstGeom prst="rect">
            <a:avLst/>
          </a:prstGeom>
        </p:spPr>
        <p:txBody>
          <a:bodyPr lIns="370440" rIns="370440" tIns="185040" bIns="185040" anchor="ctr"/>
          <a:p>
            <a:pPr algn="r">
              <a:lnSpc>
                <a:spcPct val="100000"/>
              </a:lnSpc>
            </a:pPr>
            <a:fld id="{0BEC1A9C-452A-4DB6-A11B-E97BF48A344C}" type="slidenum">
              <a:rPr b="0" lang="pt-BR" sz="49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&lt;número&gt;</a:t>
            </a:fld>
            <a:endParaRPr b="0" lang="pt-B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6" descr=""/>
          <p:cNvPicPr/>
          <p:nvPr/>
        </p:nvPicPr>
        <p:blipFill>
          <a:blip r:embed="rId1"/>
          <a:stretch/>
        </p:blipFill>
        <p:spPr>
          <a:xfrm>
            <a:off x="6689160" y="33951240"/>
            <a:ext cx="2239560" cy="1919520"/>
          </a:xfrm>
          <a:prstGeom prst="rect">
            <a:avLst/>
          </a:prstGeom>
          <a:ln>
            <a:noFill/>
          </a:ln>
        </p:spPr>
      </p:pic>
      <p:sp>
        <p:nvSpPr>
          <p:cNvPr id="39" name="CustomShape 1"/>
          <p:cNvSpPr/>
          <p:nvPr/>
        </p:nvSpPr>
        <p:spPr>
          <a:xfrm>
            <a:off x="0" y="0"/>
            <a:ext cx="28803240" cy="6119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" name="CustomShape 2"/>
          <p:cNvSpPr/>
          <p:nvPr/>
        </p:nvSpPr>
        <p:spPr>
          <a:xfrm>
            <a:off x="6215040" y="878400"/>
            <a:ext cx="18297000" cy="207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pt-BR" sz="6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TÍTULO DO PROJETO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t-BR" sz="6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(FONTE: CALIBRI 65 NEGRITO)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CustomShape 3"/>
          <p:cNvSpPr/>
          <p:nvPr/>
        </p:nvSpPr>
        <p:spPr>
          <a:xfrm>
            <a:off x="6048720" y="3115440"/>
            <a:ext cx="18297000" cy="3229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pt-BR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NOME DO AUTOR</a:t>
            </a:r>
            <a:r>
              <a:rPr b="1" lang="pt-BR" sz="46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</a:t>
            </a:r>
            <a:r>
              <a:rPr b="1" lang="pt-BR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; NOME DO AUTOR</a:t>
            </a:r>
            <a:r>
              <a:rPr b="1" lang="pt-BR" sz="46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b="1" lang="pt-BR" sz="4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(CALIBRI - MAIÚSCULAS, 46, NEGRITO)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t-BR" sz="38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</a:t>
            </a:r>
            <a:r>
              <a:rPr b="0" lang="pt-BR" sz="3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Acadêmica da Faculdade de XXXXX/UFAM – Calibri 38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t-BR" sz="38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</a:t>
            </a:r>
            <a:r>
              <a:rPr b="0" lang="pt-BR" sz="3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Professora Doutora - Faculdade de XXXX - XX/UFAM – Calibri 38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t-BR" sz="38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</a:t>
            </a:r>
            <a:r>
              <a:rPr b="0" lang="pt-BR" sz="3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Mestre – Faculdade de XXXX – XX/UFAM – Calibri 38 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CustomShape 4"/>
          <p:cNvSpPr/>
          <p:nvPr/>
        </p:nvSpPr>
        <p:spPr>
          <a:xfrm>
            <a:off x="1080360" y="6535080"/>
            <a:ext cx="13393080" cy="899640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5"/>
          <p:cNvSpPr/>
          <p:nvPr/>
        </p:nvSpPr>
        <p:spPr>
          <a:xfrm>
            <a:off x="6215040" y="6631200"/>
            <a:ext cx="3123720" cy="1308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INTRODUÇÃO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CustomShape 6"/>
          <p:cNvSpPr/>
          <p:nvPr/>
        </p:nvSpPr>
        <p:spPr>
          <a:xfrm>
            <a:off x="1080360" y="7561080"/>
            <a:ext cx="13393080" cy="5342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50000"/>
              </a:lnSpc>
            </a:pPr>
            <a:r>
              <a:rPr b="0" lang="pt-BR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 introdução deverá conter, de forma sucinta, os principais aspectos a serem desenvolvidos no trabalho, tais como: o assunto em análise, justificativas, problemática, contexto e estrutura do trabalho. </a:t>
            </a:r>
            <a:r>
              <a:rPr b="0" lang="pt-BR" sz="3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número de usuários desses produtos desenvolve câncer.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b="0" lang="pt-BR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Justificado espaçamento entre linhas: 1,5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b="0" lang="pt-BR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TEXTOS: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b="0" lang="pt-BR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Fonte: CALIBRI </a:t>
            </a:r>
            <a:r>
              <a:rPr b="0" lang="pt-BR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	</a:t>
            </a:r>
            <a:r>
              <a:rPr b="0" lang="pt-BR" sz="3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Tamanho: Entre 30 e  32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CustomShape 7"/>
          <p:cNvSpPr/>
          <p:nvPr/>
        </p:nvSpPr>
        <p:spPr>
          <a:xfrm>
            <a:off x="1080360" y="16058160"/>
            <a:ext cx="13393080" cy="899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8"/>
          <p:cNvSpPr/>
          <p:nvPr/>
        </p:nvSpPr>
        <p:spPr>
          <a:xfrm>
            <a:off x="3168720" y="16142400"/>
            <a:ext cx="9720720" cy="1308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OBJETIVO (Calibri 40 – negrito centralizado)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CustomShape 9"/>
          <p:cNvSpPr/>
          <p:nvPr/>
        </p:nvSpPr>
        <p:spPr>
          <a:xfrm>
            <a:off x="1080360" y="16994160"/>
            <a:ext cx="13393080" cy="829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50000"/>
              </a:lnSpc>
            </a:pPr>
            <a:r>
              <a:rPr b="1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Geral e Específico – negrito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Constituem a finalidade de um trabalho científico, ou seja, a meta que se pretende atingir com a elaboração da pesquisa. São eles que indicam o que um pesquisador realmente deseja fazer. Sua definição clara ajuda em muito na tomada de decisões quanto aos aspectos metodológicos da pesquisa adotados para chegar aos resultados pretendidos.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Distinguir dois tipos de objetivos: os objetivos gerais e os objetivos específicos.</a:t>
            </a:r>
            <a:r>
              <a:rPr b="0" lang="pt-BR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 </a:t>
            </a: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Justificado espaçamento entrelinhas: 1,5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TEXTOS: CALIBRI = 30 - 32</a:t>
            </a:r>
            <a:r>
              <a:rPr b="0" lang="pt-BR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studada (idade, confirmação histopatológica, hábitos,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CustomShape 10"/>
          <p:cNvSpPr/>
          <p:nvPr/>
        </p:nvSpPr>
        <p:spPr>
          <a:xfrm>
            <a:off x="1080360" y="24194880"/>
            <a:ext cx="13393080" cy="899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" name="CustomShape 11"/>
          <p:cNvSpPr/>
          <p:nvPr/>
        </p:nvSpPr>
        <p:spPr>
          <a:xfrm>
            <a:off x="557640" y="34507800"/>
            <a:ext cx="1849680" cy="100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pt-BR" sz="3000" spc="-1" strike="noStrike">
                <a:solidFill>
                  <a:srgbClr val="007033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Realização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CustomShape 12"/>
          <p:cNvSpPr/>
          <p:nvPr/>
        </p:nvSpPr>
        <p:spPr>
          <a:xfrm>
            <a:off x="5437080" y="25347240"/>
            <a:ext cx="4679640" cy="899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CALIBRI = 30 - 32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CustomShape 13"/>
          <p:cNvSpPr/>
          <p:nvPr/>
        </p:nvSpPr>
        <p:spPr>
          <a:xfrm>
            <a:off x="1080360" y="26961120"/>
            <a:ext cx="6264360" cy="1331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2" name="CustomShape 14"/>
          <p:cNvSpPr/>
          <p:nvPr/>
        </p:nvSpPr>
        <p:spPr>
          <a:xfrm>
            <a:off x="1080360" y="29091600"/>
            <a:ext cx="6264360" cy="1331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15"/>
          <p:cNvSpPr/>
          <p:nvPr/>
        </p:nvSpPr>
        <p:spPr>
          <a:xfrm>
            <a:off x="8137080" y="26961120"/>
            <a:ext cx="6264360" cy="1331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4" name="CustomShape 16"/>
          <p:cNvSpPr/>
          <p:nvPr/>
        </p:nvSpPr>
        <p:spPr>
          <a:xfrm>
            <a:off x="8137080" y="29055600"/>
            <a:ext cx="6264360" cy="1331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5" name="CustomShape 17"/>
          <p:cNvSpPr/>
          <p:nvPr/>
        </p:nvSpPr>
        <p:spPr>
          <a:xfrm>
            <a:off x="3708720" y="28443240"/>
            <a:ext cx="1007640" cy="50364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6" name="CustomShape 18"/>
          <p:cNvSpPr/>
          <p:nvPr/>
        </p:nvSpPr>
        <p:spPr>
          <a:xfrm>
            <a:off x="10765440" y="28443240"/>
            <a:ext cx="1007640" cy="50364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19"/>
          <p:cNvSpPr/>
          <p:nvPr/>
        </p:nvSpPr>
        <p:spPr>
          <a:xfrm rot="3179400">
            <a:off x="3859200" y="25576560"/>
            <a:ext cx="1007640" cy="131112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8" name="CustomShape 20"/>
          <p:cNvSpPr/>
          <p:nvPr/>
        </p:nvSpPr>
        <p:spPr>
          <a:xfrm flipH="1" rot="18420600">
            <a:off x="10691640" y="25560720"/>
            <a:ext cx="1007640" cy="131112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9" name="CustomShape 21"/>
          <p:cNvSpPr/>
          <p:nvPr/>
        </p:nvSpPr>
        <p:spPr>
          <a:xfrm>
            <a:off x="5936760" y="34611120"/>
            <a:ext cx="1159200" cy="100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pt-BR" sz="3000" spc="-1" strike="noStrike">
                <a:solidFill>
                  <a:srgbClr val="007033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Apoio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CustomShape 22"/>
          <p:cNvSpPr/>
          <p:nvPr/>
        </p:nvSpPr>
        <p:spPr>
          <a:xfrm>
            <a:off x="15193800" y="6526080"/>
            <a:ext cx="12529080" cy="899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3"/>
          <p:cNvSpPr/>
          <p:nvPr/>
        </p:nvSpPr>
        <p:spPr>
          <a:xfrm>
            <a:off x="1080360" y="6526080"/>
            <a:ext cx="13393080" cy="899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24"/>
          <p:cNvSpPr/>
          <p:nvPr/>
        </p:nvSpPr>
        <p:spPr>
          <a:xfrm>
            <a:off x="2016360" y="6613200"/>
            <a:ext cx="11521080" cy="1308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INTRODUÇÃO (Calibri 40 – negrito centralizado)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CustomShape 25"/>
          <p:cNvSpPr/>
          <p:nvPr/>
        </p:nvSpPr>
        <p:spPr>
          <a:xfrm>
            <a:off x="15193800" y="13547160"/>
            <a:ext cx="12529080" cy="1994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0" lang="pt-BR" sz="25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Figura 02. Perfil eletroforético em gel de agarose 1,5% evidenciando-se um fragmento de 150pb resultante da amplificação por </a:t>
            </a:r>
            <a:r>
              <a:rPr b="0" i="1" lang="pt-BR" sz="25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Nested</a:t>
            </a:r>
            <a:r>
              <a:rPr b="0" lang="pt-BR" sz="25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PCR do gene L1, a partir dos iniciadores GP5 e GP6, evidenciando nas reações C08, C09, C11, C17, C18, C19, C22, C27, C31/Marcador = 100 pb; C+ = Controle positivo; Br = Branco.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CustomShape 26"/>
          <p:cNvSpPr/>
          <p:nvPr/>
        </p:nvSpPr>
        <p:spPr>
          <a:xfrm>
            <a:off x="15193800" y="26031240"/>
            <a:ext cx="12529080" cy="8996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5" name="CustomShape 27"/>
          <p:cNvSpPr/>
          <p:nvPr/>
        </p:nvSpPr>
        <p:spPr>
          <a:xfrm>
            <a:off x="15193800" y="27075240"/>
            <a:ext cx="12529080" cy="4964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50000"/>
              </a:lnSpc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Para concluir o trabalho deve-se necessariamente retomar o problema formulado, os objetivos traçados e inserir as discussões de resultados de forma sucinta apontando as descobertas e contribuições alcançadas e as aplicações práticas.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Justificado espaçamento entre: 1,5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TEXTOS: CALIBRI = 30 - 32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CustomShape 28"/>
          <p:cNvSpPr/>
          <p:nvPr/>
        </p:nvSpPr>
        <p:spPr>
          <a:xfrm>
            <a:off x="15193800" y="32943960"/>
            <a:ext cx="12529080" cy="8996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7" name="CustomShape 29"/>
          <p:cNvSpPr/>
          <p:nvPr/>
        </p:nvSpPr>
        <p:spPr>
          <a:xfrm>
            <a:off x="15193800" y="33040080"/>
            <a:ext cx="12529080" cy="69984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REFERÊNCIAS (Calibri, 18)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CustomShape 30"/>
          <p:cNvSpPr/>
          <p:nvPr/>
        </p:nvSpPr>
        <p:spPr>
          <a:xfrm>
            <a:off x="15193800" y="33987960"/>
            <a:ext cx="1252908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Elaboradas de acordo com a ABNT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HERRERO, R, et al, </a:t>
            </a:r>
            <a:r>
              <a:rPr b="1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Human Papillomavirus and head and neck cancer: a system atic review and meta-analysis. </a:t>
            </a:r>
            <a:r>
              <a:rPr b="0" lang="pt-BR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Clinical otolaryngology and allied sciences, Oxford, v. 31, n.4, p. 259-266, Aug. 2006.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CustomShape 31"/>
          <p:cNvSpPr/>
          <p:nvPr/>
        </p:nvSpPr>
        <p:spPr>
          <a:xfrm>
            <a:off x="2592360" y="24266880"/>
            <a:ext cx="11809080" cy="1308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METODOLOGIA (Calibri 40 – negrito centralizado)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CustomShape 32"/>
          <p:cNvSpPr/>
          <p:nvPr/>
        </p:nvSpPr>
        <p:spPr>
          <a:xfrm>
            <a:off x="16418160" y="6622200"/>
            <a:ext cx="10368720" cy="1308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RESULTADOS (Calibri 40 – negrito centralizado)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CustomShape 33"/>
          <p:cNvSpPr/>
          <p:nvPr/>
        </p:nvSpPr>
        <p:spPr>
          <a:xfrm>
            <a:off x="15667560" y="26127360"/>
            <a:ext cx="11119320" cy="1308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CONCLUSÃO (Calibri 40 – negrito centralizado)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CustomShape 34"/>
          <p:cNvSpPr/>
          <p:nvPr/>
        </p:nvSpPr>
        <p:spPr>
          <a:xfrm>
            <a:off x="15265800" y="7533720"/>
            <a:ext cx="12457080" cy="13737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50000"/>
              </a:lnSpc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Apresentação dos dados, da análise do corpus e da interpretação dos resultados. Tem como objetivo organizar os dados de tal maneira, que possibilite fornecer respostas ao problema de investigação. Já a interpretação dos resultados procura dar um sentido mais amplo às respostas, fazendo uma interlocução entre o referencial teórico escolhido e a revisão bibliográfica.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Figuras e Tabelas: CALIBRI = 25</a:t>
            </a:r>
            <a:r>
              <a:rPr b="0" lang="pt-BR" sz="3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envolvidos, tais como: o fumo e o álcool. Emboracâncer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TEXTOS: CALIBRI = 30 – 32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Justificado espaçamento entre linhas: 1,5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b="1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DEMAIS ATRIBUTOS ATRIBUTOS: Cor, figura, estrutura e disposição de ideias é livre.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CustomShape 35"/>
          <p:cNvSpPr/>
          <p:nvPr/>
        </p:nvSpPr>
        <p:spPr>
          <a:xfrm>
            <a:off x="1080360" y="30863160"/>
            <a:ext cx="13393080" cy="1108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72000" rIns="72000" tIns="36000" bIns="36000"/>
          <a:p>
            <a:pPr algn="just">
              <a:lnSpc>
                <a:spcPct val="100000"/>
              </a:lnSpc>
            </a:pPr>
            <a:r>
              <a:rPr b="0" lang="pt-B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Apresentam-se as técnicas, procedimentos e ferramentas que foram utilizadas no desenvolvimento do trabalho</a:t>
            </a:r>
            <a:r>
              <a:rPr b="0" lang="pt-BR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. 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4" name="Imagem 4" descr=""/>
          <p:cNvPicPr/>
          <p:nvPr/>
        </p:nvPicPr>
        <p:blipFill>
          <a:blip r:embed="rId2"/>
          <a:stretch/>
        </p:blipFill>
        <p:spPr>
          <a:xfrm>
            <a:off x="2589480" y="34176240"/>
            <a:ext cx="1875960" cy="1523520"/>
          </a:xfrm>
          <a:prstGeom prst="rect">
            <a:avLst/>
          </a:prstGeom>
          <a:ln>
            <a:noFill/>
          </a:ln>
        </p:spPr>
      </p:pic>
      <p:pic>
        <p:nvPicPr>
          <p:cNvPr id="75" name="Imagem 20" descr=""/>
          <p:cNvPicPr/>
          <p:nvPr/>
        </p:nvPicPr>
        <p:blipFill>
          <a:blip r:embed="rId3"/>
          <a:stretch/>
        </p:blipFill>
        <p:spPr>
          <a:xfrm>
            <a:off x="24194880" y="374760"/>
            <a:ext cx="4342320" cy="3405600"/>
          </a:xfrm>
          <a:prstGeom prst="rect">
            <a:avLst/>
          </a:prstGeom>
          <a:ln>
            <a:noFill/>
          </a:ln>
        </p:spPr>
      </p:pic>
      <p:pic>
        <p:nvPicPr>
          <p:cNvPr id="76" name="Imagem 33" descr=""/>
          <p:cNvPicPr/>
          <p:nvPr/>
        </p:nvPicPr>
        <p:blipFill>
          <a:blip r:embed="rId4"/>
          <a:stretch/>
        </p:blipFill>
        <p:spPr>
          <a:xfrm>
            <a:off x="354600" y="329040"/>
            <a:ext cx="5622120" cy="3559320"/>
          </a:xfrm>
          <a:prstGeom prst="rect">
            <a:avLst/>
          </a:prstGeom>
          <a:ln>
            <a:noFill/>
          </a:ln>
        </p:spPr>
      </p:pic>
      <p:pic>
        <p:nvPicPr>
          <p:cNvPr id="77" name="Imagem 36" descr=""/>
          <p:cNvPicPr/>
          <p:nvPr/>
        </p:nvPicPr>
        <p:blipFill>
          <a:blip r:embed="rId5"/>
          <a:stretch/>
        </p:blipFill>
        <p:spPr>
          <a:xfrm>
            <a:off x="8882640" y="33927840"/>
            <a:ext cx="1919520" cy="1919520"/>
          </a:xfrm>
          <a:prstGeom prst="rect">
            <a:avLst/>
          </a:prstGeom>
          <a:ln>
            <a:noFill/>
          </a:ln>
        </p:spPr>
      </p:pic>
      <p:pic>
        <p:nvPicPr>
          <p:cNvPr id="78" name="Imagem 41" descr=""/>
          <p:cNvPicPr/>
          <p:nvPr/>
        </p:nvPicPr>
        <p:blipFill>
          <a:blip r:embed="rId6"/>
          <a:stretch/>
        </p:blipFill>
        <p:spPr>
          <a:xfrm>
            <a:off x="11180880" y="34176240"/>
            <a:ext cx="3417120" cy="12546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441</TotalTime>
  <Application>LibreOffice/5.1.6.2$Linux_X86_64 LibreOffice_project/10m0$Build-2</Application>
  <Words>558</Words>
  <Paragraphs>43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2015-10-22T13:12:05Z</dcterms:created>
  <dc:creator>ASCOM-001</dc:creator>
  <dc:description/>
  <dc:language>pt-BR</dc:language>
  <cp:lastModifiedBy>Olavo P. Colatreli</cp:lastModifiedBy>
  <dcterms:modified xsi:type="dcterms:W3CDTF">2019-10-07T22:21:48Z</dcterms:modified>
  <cp:revision>36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Personalizar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