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28803600" cy="36004500"/>
  <p:notesSz cx="6858000" cy="9144000"/>
  <p:defaultTextStyle>
    <a:defPPr>
      <a:defRPr lang="pt-BR"/>
    </a:defPPr>
    <a:lvl1pPr marL="0" algn="l" defTabSz="3703320" rtl="0" eaLnBrk="1" latinLnBrk="0" hangingPunct="1">
      <a:defRPr sz="7300" kern="1200">
        <a:solidFill>
          <a:schemeClr val="tx1"/>
        </a:solidFill>
        <a:latin typeface="+mn-lt"/>
        <a:ea typeface="+mn-ea"/>
        <a:cs typeface="+mn-cs"/>
      </a:defRPr>
    </a:lvl1pPr>
    <a:lvl2pPr marL="1851660" algn="l" defTabSz="3703320" rtl="0" eaLnBrk="1" latinLnBrk="0" hangingPunct="1">
      <a:defRPr sz="7300" kern="1200">
        <a:solidFill>
          <a:schemeClr val="tx1"/>
        </a:solidFill>
        <a:latin typeface="+mn-lt"/>
        <a:ea typeface="+mn-ea"/>
        <a:cs typeface="+mn-cs"/>
      </a:defRPr>
    </a:lvl2pPr>
    <a:lvl3pPr marL="3703320" algn="l" defTabSz="3703320" rtl="0" eaLnBrk="1" latinLnBrk="0" hangingPunct="1">
      <a:defRPr sz="7300" kern="1200">
        <a:solidFill>
          <a:schemeClr val="tx1"/>
        </a:solidFill>
        <a:latin typeface="+mn-lt"/>
        <a:ea typeface="+mn-ea"/>
        <a:cs typeface="+mn-cs"/>
      </a:defRPr>
    </a:lvl3pPr>
    <a:lvl4pPr marL="5554980" algn="l" defTabSz="3703320" rtl="0" eaLnBrk="1" latinLnBrk="0" hangingPunct="1">
      <a:defRPr sz="7300" kern="1200">
        <a:solidFill>
          <a:schemeClr val="tx1"/>
        </a:solidFill>
        <a:latin typeface="+mn-lt"/>
        <a:ea typeface="+mn-ea"/>
        <a:cs typeface="+mn-cs"/>
      </a:defRPr>
    </a:lvl4pPr>
    <a:lvl5pPr marL="7406640" algn="l" defTabSz="3703320" rtl="0" eaLnBrk="1" latinLnBrk="0" hangingPunct="1">
      <a:defRPr sz="7300" kern="1200">
        <a:solidFill>
          <a:schemeClr val="tx1"/>
        </a:solidFill>
        <a:latin typeface="+mn-lt"/>
        <a:ea typeface="+mn-ea"/>
        <a:cs typeface="+mn-cs"/>
      </a:defRPr>
    </a:lvl5pPr>
    <a:lvl6pPr marL="9258300" algn="l" defTabSz="3703320" rtl="0" eaLnBrk="1" latinLnBrk="0" hangingPunct="1">
      <a:defRPr sz="7300" kern="1200">
        <a:solidFill>
          <a:schemeClr val="tx1"/>
        </a:solidFill>
        <a:latin typeface="+mn-lt"/>
        <a:ea typeface="+mn-ea"/>
        <a:cs typeface="+mn-cs"/>
      </a:defRPr>
    </a:lvl6pPr>
    <a:lvl7pPr marL="11109960" algn="l" defTabSz="3703320" rtl="0" eaLnBrk="1" latinLnBrk="0" hangingPunct="1">
      <a:defRPr sz="7300" kern="1200">
        <a:solidFill>
          <a:schemeClr val="tx1"/>
        </a:solidFill>
        <a:latin typeface="+mn-lt"/>
        <a:ea typeface="+mn-ea"/>
        <a:cs typeface="+mn-cs"/>
      </a:defRPr>
    </a:lvl7pPr>
    <a:lvl8pPr marL="12961620" algn="l" defTabSz="3703320" rtl="0" eaLnBrk="1" latinLnBrk="0" hangingPunct="1">
      <a:defRPr sz="7300" kern="1200">
        <a:solidFill>
          <a:schemeClr val="tx1"/>
        </a:solidFill>
        <a:latin typeface="+mn-lt"/>
        <a:ea typeface="+mn-ea"/>
        <a:cs typeface="+mn-cs"/>
      </a:defRPr>
    </a:lvl8pPr>
    <a:lvl9pPr marL="14813280" algn="l" defTabSz="3703320" rtl="0" eaLnBrk="1" latinLnBrk="0" hangingPunct="1">
      <a:defRPr sz="73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7E39"/>
    <a:srgbClr val="007033"/>
    <a:srgbClr val="FFCCC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snapVertSplitter="1" vertBarState="minimized" horzBarState="maximized">
    <p:restoredLeft sz="34567" autoAdjust="0"/>
    <p:restoredTop sz="86377" autoAdjust="0"/>
  </p:normalViewPr>
  <p:slideViewPr>
    <p:cSldViewPr>
      <p:cViewPr>
        <p:scale>
          <a:sx n="30" d="100"/>
          <a:sy n="30" d="100"/>
        </p:scale>
        <p:origin x="-2868" y="582"/>
      </p:cViewPr>
      <p:guideLst>
        <p:guide orient="horz" pos="11340"/>
        <p:guide pos="9072"/>
      </p:guideLst>
    </p:cSldViewPr>
  </p:slideViewPr>
  <p:outlineViewPr>
    <p:cViewPr>
      <p:scale>
        <a:sx n="33" d="100"/>
        <a:sy n="33" d="100"/>
      </p:scale>
      <p:origin x="21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160270" y="11184734"/>
            <a:ext cx="24483060" cy="7717631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4320540" y="20402550"/>
            <a:ext cx="20162520" cy="92011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8516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3703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55549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74066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9258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11099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29616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48132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EE0046-8B12-42C4-9DAE-FF6B2AB55A7D}" type="datetimeFigureOut">
              <a:rPr lang="pt-BR" smtClean="0"/>
              <a:pPr/>
              <a:t>01/10/2019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32438F-57BA-49A3-BBEF-E155EE37088A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EE0046-8B12-42C4-9DAE-FF6B2AB55A7D}" type="datetimeFigureOut">
              <a:rPr lang="pt-BR" smtClean="0"/>
              <a:pPr/>
              <a:t>01/10/2019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32438F-57BA-49A3-BBEF-E155EE37088A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783225" y="7567613"/>
            <a:ext cx="20412551" cy="1612868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35568" y="7567613"/>
            <a:ext cx="60767595" cy="1612868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EE0046-8B12-42C4-9DAE-FF6B2AB55A7D}" type="datetimeFigureOut">
              <a:rPr lang="pt-BR" smtClean="0"/>
              <a:pPr/>
              <a:t>01/10/2019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32438F-57BA-49A3-BBEF-E155EE37088A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EE0046-8B12-42C4-9DAE-FF6B2AB55A7D}" type="datetimeFigureOut">
              <a:rPr lang="pt-BR" smtClean="0"/>
              <a:pPr/>
              <a:t>01/10/2019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32438F-57BA-49A3-BBEF-E155EE37088A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275286" y="23136228"/>
            <a:ext cx="24483060" cy="7150894"/>
          </a:xfrm>
        </p:spPr>
        <p:txBody>
          <a:bodyPr anchor="t"/>
          <a:lstStyle>
            <a:lvl1pPr algn="l">
              <a:defRPr sz="162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2275286" y="15260246"/>
            <a:ext cx="24483060" cy="7875982"/>
          </a:xfrm>
        </p:spPr>
        <p:txBody>
          <a:bodyPr anchor="b"/>
          <a:lstStyle>
            <a:lvl1pPr marL="0" indent="0">
              <a:buNone/>
              <a:defRPr sz="8100">
                <a:solidFill>
                  <a:schemeClr val="tx1">
                    <a:tint val="75000"/>
                  </a:schemeClr>
                </a:solidFill>
              </a:defRPr>
            </a:lvl1pPr>
            <a:lvl2pPr marL="1851660" indent="0">
              <a:buNone/>
              <a:defRPr sz="7300">
                <a:solidFill>
                  <a:schemeClr val="tx1">
                    <a:tint val="75000"/>
                  </a:schemeClr>
                </a:solidFill>
              </a:defRPr>
            </a:lvl2pPr>
            <a:lvl3pPr marL="3703320" indent="0">
              <a:buNone/>
              <a:defRPr sz="6500">
                <a:solidFill>
                  <a:schemeClr val="tx1">
                    <a:tint val="75000"/>
                  </a:schemeClr>
                </a:solidFill>
              </a:defRPr>
            </a:lvl3pPr>
            <a:lvl4pPr marL="5554980" indent="0">
              <a:buNone/>
              <a:defRPr sz="5700">
                <a:solidFill>
                  <a:schemeClr val="tx1">
                    <a:tint val="75000"/>
                  </a:schemeClr>
                </a:solidFill>
              </a:defRPr>
            </a:lvl4pPr>
            <a:lvl5pPr marL="7406640" indent="0">
              <a:buNone/>
              <a:defRPr sz="5700">
                <a:solidFill>
                  <a:schemeClr val="tx1">
                    <a:tint val="75000"/>
                  </a:schemeClr>
                </a:solidFill>
              </a:defRPr>
            </a:lvl5pPr>
            <a:lvl6pPr marL="9258300" indent="0">
              <a:buNone/>
              <a:defRPr sz="5700">
                <a:solidFill>
                  <a:schemeClr val="tx1">
                    <a:tint val="75000"/>
                  </a:schemeClr>
                </a:solidFill>
              </a:defRPr>
            </a:lvl6pPr>
            <a:lvl7pPr marL="11109960" indent="0">
              <a:buNone/>
              <a:defRPr sz="5700">
                <a:solidFill>
                  <a:schemeClr val="tx1">
                    <a:tint val="75000"/>
                  </a:schemeClr>
                </a:solidFill>
              </a:defRPr>
            </a:lvl7pPr>
            <a:lvl8pPr marL="12961620" indent="0">
              <a:buNone/>
              <a:defRPr sz="5700">
                <a:solidFill>
                  <a:schemeClr val="tx1">
                    <a:tint val="75000"/>
                  </a:schemeClr>
                </a:solidFill>
              </a:defRPr>
            </a:lvl8pPr>
            <a:lvl9pPr marL="14813280" indent="0">
              <a:buNone/>
              <a:defRPr sz="57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EE0046-8B12-42C4-9DAE-FF6B2AB55A7D}" type="datetimeFigureOut">
              <a:rPr lang="pt-BR" smtClean="0"/>
              <a:pPr/>
              <a:t>01/10/2019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32438F-57BA-49A3-BBEF-E155EE37088A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35570" y="44105513"/>
            <a:ext cx="40590072" cy="124748925"/>
          </a:xfrm>
        </p:spPr>
        <p:txBody>
          <a:bodyPr/>
          <a:lstStyle>
            <a:lvl1pPr>
              <a:defRPr sz="11300"/>
            </a:lvl1pPr>
            <a:lvl2pPr>
              <a:defRPr sz="9700"/>
            </a:lvl2pPr>
            <a:lvl3pPr>
              <a:defRPr sz="8100"/>
            </a:lvl3pPr>
            <a:lvl4pPr>
              <a:defRPr sz="7300"/>
            </a:lvl4pPr>
            <a:lvl5pPr>
              <a:defRPr sz="7300"/>
            </a:lvl5pPr>
            <a:lvl6pPr>
              <a:defRPr sz="7300"/>
            </a:lvl6pPr>
            <a:lvl7pPr>
              <a:defRPr sz="7300"/>
            </a:lvl7pPr>
            <a:lvl8pPr>
              <a:defRPr sz="7300"/>
            </a:lvl8pPr>
            <a:lvl9pPr>
              <a:defRPr sz="73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605700" y="44105513"/>
            <a:ext cx="40590075" cy="124748925"/>
          </a:xfrm>
        </p:spPr>
        <p:txBody>
          <a:bodyPr/>
          <a:lstStyle>
            <a:lvl1pPr>
              <a:defRPr sz="11300"/>
            </a:lvl1pPr>
            <a:lvl2pPr>
              <a:defRPr sz="9700"/>
            </a:lvl2pPr>
            <a:lvl3pPr>
              <a:defRPr sz="8100"/>
            </a:lvl3pPr>
            <a:lvl4pPr>
              <a:defRPr sz="7300"/>
            </a:lvl4pPr>
            <a:lvl5pPr>
              <a:defRPr sz="7300"/>
            </a:lvl5pPr>
            <a:lvl6pPr>
              <a:defRPr sz="7300"/>
            </a:lvl6pPr>
            <a:lvl7pPr>
              <a:defRPr sz="7300"/>
            </a:lvl7pPr>
            <a:lvl8pPr>
              <a:defRPr sz="7300"/>
            </a:lvl8pPr>
            <a:lvl9pPr>
              <a:defRPr sz="73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EE0046-8B12-42C4-9DAE-FF6B2AB55A7D}" type="datetimeFigureOut">
              <a:rPr lang="pt-BR" smtClean="0"/>
              <a:pPr/>
              <a:t>01/10/2019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32438F-57BA-49A3-BBEF-E155EE37088A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440180" y="1441850"/>
            <a:ext cx="25923240" cy="6000750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440180" y="8059343"/>
            <a:ext cx="12726592" cy="3358751"/>
          </a:xfrm>
        </p:spPr>
        <p:txBody>
          <a:bodyPr anchor="b"/>
          <a:lstStyle>
            <a:lvl1pPr marL="0" indent="0">
              <a:buNone/>
              <a:defRPr sz="9700" b="1"/>
            </a:lvl1pPr>
            <a:lvl2pPr marL="1851660" indent="0">
              <a:buNone/>
              <a:defRPr sz="8100" b="1"/>
            </a:lvl2pPr>
            <a:lvl3pPr marL="3703320" indent="0">
              <a:buNone/>
              <a:defRPr sz="7300" b="1"/>
            </a:lvl3pPr>
            <a:lvl4pPr marL="5554980" indent="0">
              <a:buNone/>
              <a:defRPr sz="6500" b="1"/>
            </a:lvl4pPr>
            <a:lvl5pPr marL="7406640" indent="0">
              <a:buNone/>
              <a:defRPr sz="6500" b="1"/>
            </a:lvl5pPr>
            <a:lvl6pPr marL="9258300" indent="0">
              <a:buNone/>
              <a:defRPr sz="6500" b="1"/>
            </a:lvl6pPr>
            <a:lvl7pPr marL="11109960" indent="0">
              <a:buNone/>
              <a:defRPr sz="6500" b="1"/>
            </a:lvl7pPr>
            <a:lvl8pPr marL="12961620" indent="0">
              <a:buNone/>
              <a:defRPr sz="6500" b="1"/>
            </a:lvl8pPr>
            <a:lvl9pPr marL="14813280" indent="0">
              <a:buNone/>
              <a:defRPr sz="65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1440180" y="11418094"/>
            <a:ext cx="12726592" cy="20744262"/>
          </a:xfrm>
        </p:spPr>
        <p:txBody>
          <a:bodyPr/>
          <a:lstStyle>
            <a:lvl1pPr>
              <a:defRPr sz="9700"/>
            </a:lvl1pPr>
            <a:lvl2pPr>
              <a:defRPr sz="8100"/>
            </a:lvl2pPr>
            <a:lvl3pPr>
              <a:defRPr sz="7300"/>
            </a:lvl3pPr>
            <a:lvl4pPr>
              <a:defRPr sz="6500"/>
            </a:lvl4pPr>
            <a:lvl5pPr>
              <a:defRPr sz="6500"/>
            </a:lvl5pPr>
            <a:lvl6pPr>
              <a:defRPr sz="6500"/>
            </a:lvl6pPr>
            <a:lvl7pPr>
              <a:defRPr sz="6500"/>
            </a:lvl7pPr>
            <a:lvl8pPr>
              <a:defRPr sz="6500"/>
            </a:lvl8pPr>
            <a:lvl9pPr>
              <a:defRPr sz="65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14631830" y="8059343"/>
            <a:ext cx="12731591" cy="3358751"/>
          </a:xfrm>
        </p:spPr>
        <p:txBody>
          <a:bodyPr anchor="b"/>
          <a:lstStyle>
            <a:lvl1pPr marL="0" indent="0">
              <a:buNone/>
              <a:defRPr sz="9700" b="1"/>
            </a:lvl1pPr>
            <a:lvl2pPr marL="1851660" indent="0">
              <a:buNone/>
              <a:defRPr sz="8100" b="1"/>
            </a:lvl2pPr>
            <a:lvl3pPr marL="3703320" indent="0">
              <a:buNone/>
              <a:defRPr sz="7300" b="1"/>
            </a:lvl3pPr>
            <a:lvl4pPr marL="5554980" indent="0">
              <a:buNone/>
              <a:defRPr sz="6500" b="1"/>
            </a:lvl4pPr>
            <a:lvl5pPr marL="7406640" indent="0">
              <a:buNone/>
              <a:defRPr sz="6500" b="1"/>
            </a:lvl5pPr>
            <a:lvl6pPr marL="9258300" indent="0">
              <a:buNone/>
              <a:defRPr sz="6500" b="1"/>
            </a:lvl6pPr>
            <a:lvl7pPr marL="11109960" indent="0">
              <a:buNone/>
              <a:defRPr sz="6500" b="1"/>
            </a:lvl7pPr>
            <a:lvl8pPr marL="12961620" indent="0">
              <a:buNone/>
              <a:defRPr sz="6500" b="1"/>
            </a:lvl8pPr>
            <a:lvl9pPr marL="14813280" indent="0">
              <a:buNone/>
              <a:defRPr sz="65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14631830" y="11418094"/>
            <a:ext cx="12731591" cy="20744262"/>
          </a:xfrm>
        </p:spPr>
        <p:txBody>
          <a:bodyPr/>
          <a:lstStyle>
            <a:lvl1pPr>
              <a:defRPr sz="9700"/>
            </a:lvl1pPr>
            <a:lvl2pPr>
              <a:defRPr sz="8100"/>
            </a:lvl2pPr>
            <a:lvl3pPr>
              <a:defRPr sz="7300"/>
            </a:lvl3pPr>
            <a:lvl4pPr>
              <a:defRPr sz="6500"/>
            </a:lvl4pPr>
            <a:lvl5pPr>
              <a:defRPr sz="6500"/>
            </a:lvl5pPr>
            <a:lvl6pPr>
              <a:defRPr sz="6500"/>
            </a:lvl6pPr>
            <a:lvl7pPr>
              <a:defRPr sz="6500"/>
            </a:lvl7pPr>
            <a:lvl8pPr>
              <a:defRPr sz="6500"/>
            </a:lvl8pPr>
            <a:lvl9pPr>
              <a:defRPr sz="65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EE0046-8B12-42C4-9DAE-FF6B2AB55A7D}" type="datetimeFigureOut">
              <a:rPr lang="pt-BR" smtClean="0"/>
              <a:pPr/>
              <a:t>01/10/2019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32438F-57BA-49A3-BBEF-E155EE37088A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EE0046-8B12-42C4-9DAE-FF6B2AB55A7D}" type="datetimeFigureOut">
              <a:rPr lang="pt-BR" smtClean="0"/>
              <a:pPr/>
              <a:t>01/10/2019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32438F-57BA-49A3-BBEF-E155EE37088A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EE0046-8B12-42C4-9DAE-FF6B2AB55A7D}" type="datetimeFigureOut">
              <a:rPr lang="pt-BR" smtClean="0"/>
              <a:pPr/>
              <a:t>01/10/2019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32438F-57BA-49A3-BBEF-E155EE37088A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440182" y="1433512"/>
            <a:ext cx="9476186" cy="6100763"/>
          </a:xfrm>
        </p:spPr>
        <p:txBody>
          <a:bodyPr anchor="b"/>
          <a:lstStyle>
            <a:lvl1pPr algn="l">
              <a:defRPr sz="81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1261407" y="1433515"/>
            <a:ext cx="16102013" cy="30728843"/>
          </a:xfrm>
        </p:spPr>
        <p:txBody>
          <a:bodyPr/>
          <a:lstStyle>
            <a:lvl1pPr>
              <a:defRPr sz="13000"/>
            </a:lvl1pPr>
            <a:lvl2pPr>
              <a:defRPr sz="11300"/>
            </a:lvl2pPr>
            <a:lvl3pPr>
              <a:defRPr sz="9700"/>
            </a:lvl3pPr>
            <a:lvl4pPr>
              <a:defRPr sz="8100"/>
            </a:lvl4pPr>
            <a:lvl5pPr>
              <a:defRPr sz="8100"/>
            </a:lvl5pPr>
            <a:lvl6pPr>
              <a:defRPr sz="8100"/>
            </a:lvl6pPr>
            <a:lvl7pPr>
              <a:defRPr sz="8100"/>
            </a:lvl7pPr>
            <a:lvl8pPr>
              <a:defRPr sz="8100"/>
            </a:lvl8pPr>
            <a:lvl9pPr>
              <a:defRPr sz="81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440182" y="7534278"/>
            <a:ext cx="9476186" cy="24628081"/>
          </a:xfrm>
        </p:spPr>
        <p:txBody>
          <a:bodyPr/>
          <a:lstStyle>
            <a:lvl1pPr marL="0" indent="0">
              <a:buNone/>
              <a:defRPr sz="5700"/>
            </a:lvl1pPr>
            <a:lvl2pPr marL="1851660" indent="0">
              <a:buNone/>
              <a:defRPr sz="4900"/>
            </a:lvl2pPr>
            <a:lvl3pPr marL="3703320" indent="0">
              <a:buNone/>
              <a:defRPr sz="4100"/>
            </a:lvl3pPr>
            <a:lvl4pPr marL="5554980" indent="0">
              <a:buNone/>
              <a:defRPr sz="3600"/>
            </a:lvl4pPr>
            <a:lvl5pPr marL="7406640" indent="0">
              <a:buNone/>
              <a:defRPr sz="3600"/>
            </a:lvl5pPr>
            <a:lvl6pPr marL="9258300" indent="0">
              <a:buNone/>
              <a:defRPr sz="3600"/>
            </a:lvl6pPr>
            <a:lvl7pPr marL="11109960" indent="0">
              <a:buNone/>
              <a:defRPr sz="3600"/>
            </a:lvl7pPr>
            <a:lvl8pPr marL="12961620" indent="0">
              <a:buNone/>
              <a:defRPr sz="3600"/>
            </a:lvl8pPr>
            <a:lvl9pPr marL="14813280" indent="0">
              <a:buNone/>
              <a:defRPr sz="3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EE0046-8B12-42C4-9DAE-FF6B2AB55A7D}" type="datetimeFigureOut">
              <a:rPr lang="pt-BR" smtClean="0"/>
              <a:pPr/>
              <a:t>01/10/2019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32438F-57BA-49A3-BBEF-E155EE37088A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645707" y="25203150"/>
            <a:ext cx="17282160" cy="2975375"/>
          </a:xfrm>
        </p:spPr>
        <p:txBody>
          <a:bodyPr anchor="b"/>
          <a:lstStyle>
            <a:lvl1pPr algn="l">
              <a:defRPr sz="81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5645707" y="3217069"/>
            <a:ext cx="17282160" cy="21602700"/>
          </a:xfrm>
        </p:spPr>
        <p:txBody>
          <a:bodyPr/>
          <a:lstStyle>
            <a:lvl1pPr marL="0" indent="0">
              <a:buNone/>
              <a:defRPr sz="13000"/>
            </a:lvl1pPr>
            <a:lvl2pPr marL="1851660" indent="0">
              <a:buNone/>
              <a:defRPr sz="11300"/>
            </a:lvl2pPr>
            <a:lvl3pPr marL="3703320" indent="0">
              <a:buNone/>
              <a:defRPr sz="9700"/>
            </a:lvl3pPr>
            <a:lvl4pPr marL="5554980" indent="0">
              <a:buNone/>
              <a:defRPr sz="8100"/>
            </a:lvl4pPr>
            <a:lvl5pPr marL="7406640" indent="0">
              <a:buNone/>
              <a:defRPr sz="8100"/>
            </a:lvl5pPr>
            <a:lvl6pPr marL="9258300" indent="0">
              <a:buNone/>
              <a:defRPr sz="8100"/>
            </a:lvl6pPr>
            <a:lvl7pPr marL="11109960" indent="0">
              <a:buNone/>
              <a:defRPr sz="8100"/>
            </a:lvl7pPr>
            <a:lvl8pPr marL="12961620" indent="0">
              <a:buNone/>
              <a:defRPr sz="8100"/>
            </a:lvl8pPr>
            <a:lvl9pPr marL="14813280" indent="0">
              <a:buNone/>
              <a:defRPr sz="81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5645707" y="28178524"/>
            <a:ext cx="17282160" cy="4225526"/>
          </a:xfrm>
        </p:spPr>
        <p:txBody>
          <a:bodyPr/>
          <a:lstStyle>
            <a:lvl1pPr marL="0" indent="0">
              <a:buNone/>
              <a:defRPr sz="5700"/>
            </a:lvl1pPr>
            <a:lvl2pPr marL="1851660" indent="0">
              <a:buNone/>
              <a:defRPr sz="4900"/>
            </a:lvl2pPr>
            <a:lvl3pPr marL="3703320" indent="0">
              <a:buNone/>
              <a:defRPr sz="4100"/>
            </a:lvl3pPr>
            <a:lvl4pPr marL="5554980" indent="0">
              <a:buNone/>
              <a:defRPr sz="3600"/>
            </a:lvl4pPr>
            <a:lvl5pPr marL="7406640" indent="0">
              <a:buNone/>
              <a:defRPr sz="3600"/>
            </a:lvl5pPr>
            <a:lvl6pPr marL="9258300" indent="0">
              <a:buNone/>
              <a:defRPr sz="3600"/>
            </a:lvl6pPr>
            <a:lvl7pPr marL="11109960" indent="0">
              <a:buNone/>
              <a:defRPr sz="3600"/>
            </a:lvl7pPr>
            <a:lvl8pPr marL="12961620" indent="0">
              <a:buNone/>
              <a:defRPr sz="3600"/>
            </a:lvl8pPr>
            <a:lvl9pPr marL="14813280" indent="0">
              <a:buNone/>
              <a:defRPr sz="3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EE0046-8B12-42C4-9DAE-FF6B2AB55A7D}" type="datetimeFigureOut">
              <a:rPr lang="pt-BR" smtClean="0"/>
              <a:pPr/>
              <a:t>01/10/2019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32438F-57BA-49A3-BBEF-E155EE37088A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1440180" y="1441850"/>
            <a:ext cx="25923240" cy="6000750"/>
          </a:xfrm>
          <a:prstGeom prst="rect">
            <a:avLst/>
          </a:prstGeom>
        </p:spPr>
        <p:txBody>
          <a:bodyPr vert="horz" lIns="370332" tIns="185166" rIns="370332" bIns="185166" rtlCol="0" anchor="ctr">
            <a:normAutofit/>
          </a:bodyPr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440180" y="8401053"/>
            <a:ext cx="25923240" cy="23761306"/>
          </a:xfrm>
          <a:prstGeom prst="rect">
            <a:avLst/>
          </a:prstGeom>
        </p:spPr>
        <p:txBody>
          <a:bodyPr vert="horz" lIns="370332" tIns="185166" rIns="370332" bIns="185166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1440180" y="33370840"/>
            <a:ext cx="6720840" cy="1916906"/>
          </a:xfrm>
          <a:prstGeom prst="rect">
            <a:avLst/>
          </a:prstGeom>
        </p:spPr>
        <p:txBody>
          <a:bodyPr vert="horz" lIns="370332" tIns="185166" rIns="370332" bIns="185166" rtlCol="0" anchor="ctr"/>
          <a:lstStyle>
            <a:lvl1pPr algn="l">
              <a:defRPr sz="4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EE0046-8B12-42C4-9DAE-FF6B2AB55A7D}" type="datetimeFigureOut">
              <a:rPr lang="pt-BR" smtClean="0"/>
              <a:pPr/>
              <a:t>01/10/2019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9841230" y="33370840"/>
            <a:ext cx="9121140" cy="1916906"/>
          </a:xfrm>
          <a:prstGeom prst="rect">
            <a:avLst/>
          </a:prstGeom>
        </p:spPr>
        <p:txBody>
          <a:bodyPr vert="horz" lIns="370332" tIns="185166" rIns="370332" bIns="185166" rtlCol="0" anchor="ctr"/>
          <a:lstStyle>
            <a:lvl1pPr algn="ctr">
              <a:defRPr sz="4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20642580" y="33370840"/>
            <a:ext cx="6720840" cy="1916906"/>
          </a:xfrm>
          <a:prstGeom prst="rect">
            <a:avLst/>
          </a:prstGeom>
        </p:spPr>
        <p:txBody>
          <a:bodyPr vert="horz" lIns="370332" tIns="185166" rIns="370332" bIns="185166" rtlCol="0" anchor="ctr"/>
          <a:lstStyle>
            <a:lvl1pPr algn="r">
              <a:defRPr sz="4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32438F-57BA-49A3-BBEF-E155EE37088A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3703320" rtl="0" eaLnBrk="1" latinLnBrk="0" hangingPunct="1">
        <a:spcBef>
          <a:spcPct val="0"/>
        </a:spcBef>
        <a:buNone/>
        <a:defRPr sz="17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388745" indent="-1388745" algn="l" defTabSz="3703320" rtl="0" eaLnBrk="1" latinLnBrk="0" hangingPunct="1">
        <a:spcBef>
          <a:spcPct val="20000"/>
        </a:spcBef>
        <a:buFont typeface="Arial" pitchFamily="34" charset="0"/>
        <a:buChar char="•"/>
        <a:defRPr sz="13000" kern="1200">
          <a:solidFill>
            <a:schemeClr val="tx1"/>
          </a:solidFill>
          <a:latin typeface="+mn-lt"/>
          <a:ea typeface="+mn-ea"/>
          <a:cs typeface="+mn-cs"/>
        </a:defRPr>
      </a:lvl1pPr>
      <a:lvl2pPr marL="3008948" indent="-1157288" algn="l" defTabSz="3703320" rtl="0" eaLnBrk="1" latinLnBrk="0" hangingPunct="1">
        <a:spcBef>
          <a:spcPct val="20000"/>
        </a:spcBef>
        <a:buFont typeface="Arial" pitchFamily="34" charset="0"/>
        <a:buChar char="–"/>
        <a:defRPr sz="11300" kern="1200">
          <a:solidFill>
            <a:schemeClr val="tx1"/>
          </a:solidFill>
          <a:latin typeface="+mn-lt"/>
          <a:ea typeface="+mn-ea"/>
          <a:cs typeface="+mn-cs"/>
        </a:defRPr>
      </a:lvl2pPr>
      <a:lvl3pPr marL="4629150" indent="-925830" algn="l" defTabSz="3703320" rtl="0" eaLnBrk="1" latinLnBrk="0" hangingPunct="1">
        <a:spcBef>
          <a:spcPct val="20000"/>
        </a:spcBef>
        <a:buFont typeface="Arial" pitchFamily="34" charset="0"/>
        <a:buChar char="•"/>
        <a:defRPr sz="9700" kern="1200">
          <a:solidFill>
            <a:schemeClr val="tx1"/>
          </a:solidFill>
          <a:latin typeface="+mn-lt"/>
          <a:ea typeface="+mn-ea"/>
          <a:cs typeface="+mn-cs"/>
        </a:defRPr>
      </a:lvl3pPr>
      <a:lvl4pPr marL="6480810" indent="-925830" algn="l" defTabSz="3703320" rtl="0" eaLnBrk="1" latinLnBrk="0" hangingPunct="1">
        <a:spcBef>
          <a:spcPct val="20000"/>
        </a:spcBef>
        <a:buFont typeface="Arial" pitchFamily="34" charset="0"/>
        <a:buChar char="–"/>
        <a:defRPr sz="8100" kern="1200">
          <a:solidFill>
            <a:schemeClr val="tx1"/>
          </a:solidFill>
          <a:latin typeface="+mn-lt"/>
          <a:ea typeface="+mn-ea"/>
          <a:cs typeface="+mn-cs"/>
        </a:defRPr>
      </a:lvl4pPr>
      <a:lvl5pPr marL="8332470" indent="-925830" algn="l" defTabSz="3703320" rtl="0" eaLnBrk="1" latinLnBrk="0" hangingPunct="1">
        <a:spcBef>
          <a:spcPct val="20000"/>
        </a:spcBef>
        <a:buFont typeface="Arial" pitchFamily="34" charset="0"/>
        <a:buChar char="»"/>
        <a:defRPr sz="8100" kern="1200">
          <a:solidFill>
            <a:schemeClr val="tx1"/>
          </a:solidFill>
          <a:latin typeface="+mn-lt"/>
          <a:ea typeface="+mn-ea"/>
          <a:cs typeface="+mn-cs"/>
        </a:defRPr>
      </a:lvl5pPr>
      <a:lvl6pPr marL="10184130" indent="-925830" algn="l" defTabSz="3703320" rtl="0" eaLnBrk="1" latinLnBrk="0" hangingPunct="1">
        <a:spcBef>
          <a:spcPct val="20000"/>
        </a:spcBef>
        <a:buFont typeface="Arial" pitchFamily="34" charset="0"/>
        <a:buChar char="•"/>
        <a:defRPr sz="8100" kern="1200">
          <a:solidFill>
            <a:schemeClr val="tx1"/>
          </a:solidFill>
          <a:latin typeface="+mn-lt"/>
          <a:ea typeface="+mn-ea"/>
          <a:cs typeface="+mn-cs"/>
        </a:defRPr>
      </a:lvl6pPr>
      <a:lvl7pPr marL="12035790" indent="-925830" algn="l" defTabSz="3703320" rtl="0" eaLnBrk="1" latinLnBrk="0" hangingPunct="1">
        <a:spcBef>
          <a:spcPct val="20000"/>
        </a:spcBef>
        <a:buFont typeface="Arial" pitchFamily="34" charset="0"/>
        <a:buChar char="•"/>
        <a:defRPr sz="8100" kern="1200">
          <a:solidFill>
            <a:schemeClr val="tx1"/>
          </a:solidFill>
          <a:latin typeface="+mn-lt"/>
          <a:ea typeface="+mn-ea"/>
          <a:cs typeface="+mn-cs"/>
        </a:defRPr>
      </a:lvl7pPr>
      <a:lvl8pPr marL="13887450" indent="-925830" algn="l" defTabSz="3703320" rtl="0" eaLnBrk="1" latinLnBrk="0" hangingPunct="1">
        <a:spcBef>
          <a:spcPct val="20000"/>
        </a:spcBef>
        <a:buFont typeface="Arial" pitchFamily="34" charset="0"/>
        <a:buChar char="•"/>
        <a:defRPr sz="8100" kern="1200">
          <a:solidFill>
            <a:schemeClr val="tx1"/>
          </a:solidFill>
          <a:latin typeface="+mn-lt"/>
          <a:ea typeface="+mn-ea"/>
          <a:cs typeface="+mn-cs"/>
        </a:defRPr>
      </a:lvl8pPr>
      <a:lvl9pPr marL="15739110" indent="-925830" algn="l" defTabSz="3703320" rtl="0" eaLnBrk="1" latinLnBrk="0" hangingPunct="1">
        <a:spcBef>
          <a:spcPct val="20000"/>
        </a:spcBef>
        <a:buFont typeface="Arial" pitchFamily="34" charset="0"/>
        <a:buChar char="•"/>
        <a:defRPr sz="8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3703320" rtl="0" eaLnBrk="1" latinLnBrk="0" hangingPunct="1">
        <a:defRPr sz="7300" kern="1200">
          <a:solidFill>
            <a:schemeClr val="tx1"/>
          </a:solidFill>
          <a:latin typeface="+mn-lt"/>
          <a:ea typeface="+mn-ea"/>
          <a:cs typeface="+mn-cs"/>
        </a:defRPr>
      </a:lvl1pPr>
      <a:lvl2pPr marL="1851660" algn="l" defTabSz="3703320" rtl="0" eaLnBrk="1" latinLnBrk="0" hangingPunct="1">
        <a:defRPr sz="7300" kern="1200">
          <a:solidFill>
            <a:schemeClr val="tx1"/>
          </a:solidFill>
          <a:latin typeface="+mn-lt"/>
          <a:ea typeface="+mn-ea"/>
          <a:cs typeface="+mn-cs"/>
        </a:defRPr>
      </a:lvl2pPr>
      <a:lvl3pPr marL="3703320" algn="l" defTabSz="3703320" rtl="0" eaLnBrk="1" latinLnBrk="0" hangingPunct="1">
        <a:defRPr sz="7300" kern="1200">
          <a:solidFill>
            <a:schemeClr val="tx1"/>
          </a:solidFill>
          <a:latin typeface="+mn-lt"/>
          <a:ea typeface="+mn-ea"/>
          <a:cs typeface="+mn-cs"/>
        </a:defRPr>
      </a:lvl3pPr>
      <a:lvl4pPr marL="5554980" algn="l" defTabSz="3703320" rtl="0" eaLnBrk="1" latinLnBrk="0" hangingPunct="1">
        <a:defRPr sz="7300" kern="1200">
          <a:solidFill>
            <a:schemeClr val="tx1"/>
          </a:solidFill>
          <a:latin typeface="+mn-lt"/>
          <a:ea typeface="+mn-ea"/>
          <a:cs typeface="+mn-cs"/>
        </a:defRPr>
      </a:lvl4pPr>
      <a:lvl5pPr marL="7406640" algn="l" defTabSz="3703320" rtl="0" eaLnBrk="1" latinLnBrk="0" hangingPunct="1">
        <a:defRPr sz="7300" kern="1200">
          <a:solidFill>
            <a:schemeClr val="tx1"/>
          </a:solidFill>
          <a:latin typeface="+mn-lt"/>
          <a:ea typeface="+mn-ea"/>
          <a:cs typeface="+mn-cs"/>
        </a:defRPr>
      </a:lvl5pPr>
      <a:lvl6pPr marL="9258300" algn="l" defTabSz="3703320" rtl="0" eaLnBrk="1" latinLnBrk="0" hangingPunct="1">
        <a:defRPr sz="7300" kern="1200">
          <a:solidFill>
            <a:schemeClr val="tx1"/>
          </a:solidFill>
          <a:latin typeface="+mn-lt"/>
          <a:ea typeface="+mn-ea"/>
          <a:cs typeface="+mn-cs"/>
        </a:defRPr>
      </a:lvl6pPr>
      <a:lvl7pPr marL="11109960" algn="l" defTabSz="3703320" rtl="0" eaLnBrk="1" latinLnBrk="0" hangingPunct="1">
        <a:defRPr sz="7300" kern="1200">
          <a:solidFill>
            <a:schemeClr val="tx1"/>
          </a:solidFill>
          <a:latin typeface="+mn-lt"/>
          <a:ea typeface="+mn-ea"/>
          <a:cs typeface="+mn-cs"/>
        </a:defRPr>
      </a:lvl7pPr>
      <a:lvl8pPr marL="12961620" algn="l" defTabSz="3703320" rtl="0" eaLnBrk="1" latinLnBrk="0" hangingPunct="1">
        <a:defRPr sz="7300" kern="1200">
          <a:solidFill>
            <a:schemeClr val="tx1"/>
          </a:solidFill>
          <a:latin typeface="+mn-lt"/>
          <a:ea typeface="+mn-ea"/>
          <a:cs typeface="+mn-cs"/>
        </a:defRPr>
      </a:lvl8pPr>
      <a:lvl9pPr marL="14813280" algn="l" defTabSz="3703320" rtl="0" eaLnBrk="1" latinLnBrk="0" hangingPunct="1">
        <a:defRPr sz="73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10" Type="http://schemas.openxmlformats.org/officeDocument/2006/relationships/image" Target="../media/image9.jpe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/>
          <p:cNvSpPr/>
          <p:nvPr/>
        </p:nvSpPr>
        <p:spPr>
          <a:xfrm>
            <a:off x="0" y="0"/>
            <a:ext cx="28803600" cy="6120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9" name="CaixaDeTexto 8"/>
          <p:cNvSpPr txBox="1"/>
          <p:nvPr/>
        </p:nvSpPr>
        <p:spPr>
          <a:xfrm>
            <a:off x="3780620" y="648322"/>
            <a:ext cx="22034448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500" b="1" dirty="0" smtClean="0"/>
              <a:t>TÍTULO DO PROJETO</a:t>
            </a:r>
          </a:p>
          <a:p>
            <a:pPr algn="ctr"/>
            <a:r>
              <a:rPr lang="pt-BR" sz="6500" b="1" dirty="0" smtClean="0"/>
              <a:t>FONTE: CALIBRI 65 NEGRITO</a:t>
            </a:r>
            <a:endParaRPr lang="pt-BR" sz="6500" b="1" dirty="0"/>
          </a:p>
        </p:txBody>
      </p:sp>
      <p:sp>
        <p:nvSpPr>
          <p:cNvPr id="10" name="CaixaDeTexto 9"/>
          <p:cNvSpPr txBox="1"/>
          <p:nvPr/>
        </p:nvSpPr>
        <p:spPr>
          <a:xfrm>
            <a:off x="3024536" y="2957227"/>
            <a:ext cx="23546616" cy="37394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700" b="1" dirty="0" smtClean="0"/>
              <a:t>NOME DOS AUTORES;</a:t>
            </a:r>
            <a:r>
              <a:rPr lang="pt-BR" sz="5700" dirty="0" smtClean="0"/>
              <a:t> CALIBRI 57</a:t>
            </a:r>
          </a:p>
          <a:p>
            <a:pPr algn="ctr"/>
            <a:r>
              <a:rPr lang="pt-BR" sz="4000" b="1" baseline="30000" dirty="0" smtClean="0"/>
              <a:t>1</a:t>
            </a:r>
            <a:r>
              <a:rPr lang="pt-BR" sz="4000" dirty="0" smtClean="0"/>
              <a:t>Acadêmica da Faculdade de XXXXX/UFAM – Indicar fonte da Bolsa IC – </a:t>
            </a:r>
            <a:r>
              <a:rPr lang="pt-BR" sz="4000" dirty="0" err="1" smtClean="0"/>
              <a:t>Calibri</a:t>
            </a:r>
            <a:r>
              <a:rPr lang="pt-BR" sz="4000" dirty="0" smtClean="0"/>
              <a:t> 40</a:t>
            </a:r>
            <a:endParaRPr lang="pt-BR" sz="4000" dirty="0" smtClean="0">
              <a:solidFill>
                <a:srgbClr val="FF0000"/>
              </a:solidFill>
            </a:endParaRPr>
          </a:p>
          <a:p>
            <a:pPr algn="ctr"/>
            <a:r>
              <a:rPr lang="pt-BR" sz="4000" b="1" baseline="30000" dirty="0" smtClean="0"/>
              <a:t>2</a:t>
            </a:r>
            <a:r>
              <a:rPr lang="pt-BR" sz="4000" dirty="0" smtClean="0"/>
              <a:t>Professora Doutora - Faculdade de XXXX - XX/UFAM – </a:t>
            </a:r>
            <a:r>
              <a:rPr lang="pt-BR" sz="4000" dirty="0" err="1" smtClean="0"/>
              <a:t>Calibri</a:t>
            </a:r>
            <a:r>
              <a:rPr lang="pt-BR" sz="4000" dirty="0" smtClean="0"/>
              <a:t> 40 </a:t>
            </a:r>
          </a:p>
          <a:p>
            <a:pPr algn="ctr"/>
            <a:r>
              <a:rPr lang="pt-BR" sz="4000" b="1" baseline="30000" dirty="0" smtClean="0"/>
              <a:t>3</a:t>
            </a:r>
            <a:r>
              <a:rPr lang="pt-BR" sz="4000" dirty="0" smtClean="0"/>
              <a:t>Mestre – Faculdade de XXXX – XX/UFAM – </a:t>
            </a:r>
            <a:r>
              <a:rPr lang="pt-BR" sz="4000" dirty="0" err="1" smtClean="0"/>
              <a:t>Calibri</a:t>
            </a:r>
            <a:r>
              <a:rPr lang="pt-BR" sz="4000" dirty="0" smtClean="0"/>
              <a:t> 40  </a:t>
            </a:r>
            <a:endParaRPr lang="pt-BR" sz="4000" dirty="0" smtClean="0"/>
          </a:p>
          <a:p>
            <a:pPr algn="ctr"/>
            <a:r>
              <a:rPr lang="pt-BR" sz="6000" i="1" dirty="0" smtClean="0"/>
              <a:t>0,80×1,2m ( sugestão de formato)</a:t>
            </a:r>
            <a:endParaRPr lang="pt-BR" sz="6000" b="1" i="1" dirty="0"/>
          </a:p>
        </p:txBody>
      </p:sp>
      <p:sp>
        <p:nvSpPr>
          <p:cNvPr id="13" name="Retângulo 12"/>
          <p:cNvSpPr/>
          <p:nvPr/>
        </p:nvSpPr>
        <p:spPr>
          <a:xfrm>
            <a:off x="1080320" y="6535026"/>
            <a:ext cx="13393488" cy="900000"/>
          </a:xfrm>
          <a:prstGeom prst="rect">
            <a:avLst/>
          </a:prstGeom>
          <a:solidFill>
            <a:srgbClr val="FFCC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5" name="CaixaDeTexto 14"/>
          <p:cNvSpPr txBox="1"/>
          <p:nvPr/>
        </p:nvSpPr>
        <p:spPr>
          <a:xfrm>
            <a:off x="6215082" y="6631083"/>
            <a:ext cx="312396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4000" b="1" dirty="0" smtClean="0"/>
              <a:t>INTRODUÇÃO</a:t>
            </a:r>
            <a:endParaRPr lang="pt-BR" sz="4000" b="1" dirty="0"/>
          </a:p>
        </p:txBody>
      </p:sp>
      <p:sp>
        <p:nvSpPr>
          <p:cNvPr id="16" name="CaixaDeTexto 15"/>
          <p:cNvSpPr txBox="1"/>
          <p:nvPr/>
        </p:nvSpPr>
        <p:spPr>
          <a:xfrm>
            <a:off x="1080320" y="7561090"/>
            <a:ext cx="13393488" cy="7478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BR" sz="3200" dirty="0" smtClean="0"/>
              <a:t>A  forma mais prevalente de câncer em boca é o carcinoma de células escamosas oral (CCEO), que representa em torno de 90% das neoplasias malignas orais. Entre os múltiplos fatores de risco relacionados ao CCEO, o </a:t>
            </a:r>
            <a:r>
              <a:rPr lang="pt-BR" sz="3200" dirty="0" err="1" smtClean="0"/>
              <a:t>papilomavírus</a:t>
            </a:r>
            <a:r>
              <a:rPr lang="pt-BR" sz="3200" dirty="0" smtClean="0"/>
              <a:t> humanos (HPV) é o vírus mais comumente citado na literatura como envolvido na </a:t>
            </a:r>
            <a:r>
              <a:rPr lang="pt-BR" sz="3200" dirty="0" err="1" smtClean="0"/>
              <a:t>carcinogênese</a:t>
            </a:r>
            <a:r>
              <a:rPr lang="pt-BR" sz="3200" dirty="0" smtClean="0"/>
              <a:t> oral. Além do HPV, múltiplos fatores de risco estão envolvidos, tais como: o fumo e o álcool. Embora estes fatores etiológicos já estejam bem estabelecidos na </a:t>
            </a:r>
            <a:r>
              <a:rPr lang="pt-BR" sz="3200" dirty="0" err="1" smtClean="0"/>
              <a:t>carcinogênese</a:t>
            </a:r>
            <a:r>
              <a:rPr lang="pt-BR" sz="3200" dirty="0" smtClean="0"/>
              <a:t> oral, apenas um pequeno número de usuários desses produtos desenvolve câncer. </a:t>
            </a:r>
          </a:p>
          <a:p>
            <a:pPr algn="just">
              <a:lnSpc>
                <a:spcPct val="150000"/>
              </a:lnSpc>
            </a:pPr>
            <a:endParaRPr lang="pt-BR" sz="3200" dirty="0"/>
          </a:p>
          <a:p>
            <a:pPr algn="just">
              <a:lnSpc>
                <a:spcPct val="150000"/>
              </a:lnSpc>
            </a:pPr>
            <a:r>
              <a:rPr lang="pt-BR" sz="3200" dirty="0" smtClean="0"/>
              <a:t>TEXTOS: CALIBRI ≤ 32</a:t>
            </a:r>
            <a:endParaRPr lang="pt-BR" sz="3200" dirty="0"/>
          </a:p>
        </p:txBody>
      </p:sp>
      <p:sp>
        <p:nvSpPr>
          <p:cNvPr id="17" name="Retângulo 16"/>
          <p:cNvSpPr/>
          <p:nvPr/>
        </p:nvSpPr>
        <p:spPr>
          <a:xfrm>
            <a:off x="1080320" y="16058034"/>
            <a:ext cx="13393488" cy="90000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8" name="CaixaDeTexto 17"/>
          <p:cNvSpPr txBox="1"/>
          <p:nvPr/>
        </p:nvSpPr>
        <p:spPr>
          <a:xfrm>
            <a:off x="5267881" y="16154091"/>
            <a:ext cx="501836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4000" b="1" dirty="0" smtClean="0"/>
              <a:t>OBJETIVO</a:t>
            </a:r>
            <a:endParaRPr lang="pt-BR" sz="4000" b="1" dirty="0"/>
          </a:p>
        </p:txBody>
      </p:sp>
      <p:sp>
        <p:nvSpPr>
          <p:cNvPr id="19" name="CaixaDeTexto 18"/>
          <p:cNvSpPr txBox="1"/>
          <p:nvPr/>
        </p:nvSpPr>
        <p:spPr>
          <a:xfrm>
            <a:off x="1080320" y="17066146"/>
            <a:ext cx="13393488" cy="67403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BR" sz="3200" b="1" dirty="0" smtClean="0"/>
              <a:t>Geral</a:t>
            </a:r>
          </a:p>
          <a:p>
            <a:pPr algn="just">
              <a:lnSpc>
                <a:spcPct val="150000"/>
              </a:lnSpc>
              <a:buFont typeface="Arial" pitchFamily="34" charset="0"/>
              <a:buChar char="•"/>
            </a:pPr>
            <a:r>
              <a:rPr lang="pt-BR" sz="3200" dirty="0"/>
              <a:t> </a:t>
            </a:r>
            <a:r>
              <a:rPr lang="pt-BR" sz="3200" dirty="0" smtClean="0"/>
              <a:t>Avaliar a presença do HPV através da técnica da PCR em casos de </a:t>
            </a:r>
            <a:r>
              <a:rPr lang="pt-BR" sz="3200" dirty="0" err="1" smtClean="0"/>
              <a:t>carcimoma</a:t>
            </a:r>
            <a:r>
              <a:rPr lang="pt-BR" sz="3200" dirty="0" smtClean="0"/>
              <a:t> de células escamosas oral. </a:t>
            </a:r>
          </a:p>
          <a:p>
            <a:pPr algn="just">
              <a:lnSpc>
                <a:spcPct val="150000"/>
              </a:lnSpc>
              <a:buFont typeface="Arial" pitchFamily="34" charset="0"/>
              <a:buChar char="•"/>
            </a:pPr>
            <a:endParaRPr lang="pt-BR" sz="3200" dirty="0"/>
          </a:p>
          <a:p>
            <a:pPr algn="just">
              <a:lnSpc>
                <a:spcPct val="150000"/>
              </a:lnSpc>
            </a:pPr>
            <a:r>
              <a:rPr lang="pt-BR" sz="3200" b="1" dirty="0" smtClean="0"/>
              <a:t>Específicos</a:t>
            </a:r>
          </a:p>
          <a:p>
            <a:pPr algn="just">
              <a:lnSpc>
                <a:spcPct val="150000"/>
              </a:lnSpc>
              <a:buFont typeface="Arial" pitchFamily="34" charset="0"/>
              <a:buChar char="•"/>
            </a:pPr>
            <a:r>
              <a:rPr lang="pt-BR" sz="3200" dirty="0" smtClean="0"/>
              <a:t> Amplificar por PCR a região L1 do HPV e sequenciar os produtos amplificados para determinar o tipo de HPV envolvido.</a:t>
            </a:r>
          </a:p>
          <a:p>
            <a:pPr algn="just">
              <a:lnSpc>
                <a:spcPct val="150000"/>
              </a:lnSpc>
              <a:buFont typeface="Arial" pitchFamily="34" charset="0"/>
              <a:buChar char="•"/>
            </a:pPr>
            <a:r>
              <a:rPr lang="pt-BR" sz="3200" dirty="0"/>
              <a:t> </a:t>
            </a:r>
            <a:r>
              <a:rPr lang="pt-BR" sz="3200" dirty="0" smtClean="0"/>
              <a:t>Correlacionar os achados com dados referentes às características da população estudada (idade, confirmação histopatológica, hábitos, sexo </a:t>
            </a:r>
            <a:r>
              <a:rPr lang="pt-BR" sz="3200" dirty="0" err="1" smtClean="0"/>
              <a:t>etc</a:t>
            </a:r>
            <a:r>
              <a:rPr lang="pt-BR" sz="3200" dirty="0" smtClean="0"/>
              <a:t>).</a:t>
            </a:r>
            <a:endParaRPr lang="pt-BR" sz="3200" dirty="0"/>
          </a:p>
        </p:txBody>
      </p:sp>
      <p:sp>
        <p:nvSpPr>
          <p:cNvPr id="22" name="Retângulo 21"/>
          <p:cNvSpPr/>
          <p:nvPr/>
        </p:nvSpPr>
        <p:spPr>
          <a:xfrm>
            <a:off x="1080320" y="24194938"/>
            <a:ext cx="13393488" cy="90000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6" name="CaixaDeTexto 25"/>
          <p:cNvSpPr txBox="1"/>
          <p:nvPr/>
        </p:nvSpPr>
        <p:spPr>
          <a:xfrm>
            <a:off x="399952" y="34290114"/>
            <a:ext cx="185001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000" b="1" dirty="0" smtClean="0">
                <a:solidFill>
                  <a:srgbClr val="007033"/>
                </a:solidFill>
              </a:rPr>
              <a:t>Realização</a:t>
            </a:r>
            <a:endParaRPr lang="pt-BR" sz="3000" b="1" dirty="0">
              <a:solidFill>
                <a:srgbClr val="007033"/>
              </a:solidFill>
            </a:endParaRPr>
          </a:p>
        </p:txBody>
      </p:sp>
      <p:sp>
        <p:nvSpPr>
          <p:cNvPr id="28" name="Retângulo 27"/>
          <p:cNvSpPr/>
          <p:nvPr/>
        </p:nvSpPr>
        <p:spPr>
          <a:xfrm>
            <a:off x="5437064" y="25347066"/>
            <a:ext cx="4680000" cy="900000"/>
          </a:xfrm>
          <a:prstGeom prst="rect">
            <a:avLst/>
          </a:prstGeom>
          <a:solidFill>
            <a:srgbClr val="FFC000"/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9" name="CaixaDeTexto 28"/>
          <p:cNvSpPr txBox="1"/>
          <p:nvPr/>
        </p:nvSpPr>
        <p:spPr>
          <a:xfrm>
            <a:off x="5879949" y="25481595"/>
            <a:ext cx="3794230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500" b="1" dirty="0" smtClean="0"/>
              <a:t>EXTRAÇÃO DE DNA</a:t>
            </a:r>
            <a:endParaRPr lang="pt-BR" sz="3500" b="1" dirty="0"/>
          </a:p>
        </p:txBody>
      </p:sp>
      <p:sp>
        <p:nvSpPr>
          <p:cNvPr id="30" name="Retângulo 29"/>
          <p:cNvSpPr/>
          <p:nvPr/>
        </p:nvSpPr>
        <p:spPr>
          <a:xfrm>
            <a:off x="1080320" y="26961239"/>
            <a:ext cx="6264696" cy="1332048"/>
          </a:xfrm>
          <a:prstGeom prst="rect">
            <a:avLst/>
          </a:prstGeom>
          <a:solidFill>
            <a:srgbClr val="FFC000"/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1" name="CaixaDeTexto 30"/>
          <p:cNvSpPr txBox="1"/>
          <p:nvPr/>
        </p:nvSpPr>
        <p:spPr>
          <a:xfrm>
            <a:off x="1386204" y="27088654"/>
            <a:ext cx="565292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200" b="1" dirty="0" smtClean="0"/>
              <a:t>PCR – DNA </a:t>
            </a:r>
            <a:r>
              <a:rPr lang="pt-BR" sz="3200" b="1" dirty="0" err="1" smtClean="0"/>
              <a:t>Genômico</a:t>
            </a:r>
            <a:endParaRPr lang="pt-BR" sz="3200" b="1" dirty="0" smtClean="0"/>
          </a:p>
          <a:p>
            <a:pPr algn="ctr"/>
            <a:r>
              <a:rPr lang="pt-BR" sz="3200" b="1" dirty="0" smtClean="0"/>
              <a:t>(Viabilidade das amostras)</a:t>
            </a:r>
            <a:endParaRPr lang="pt-BR" sz="3200" b="1" dirty="0"/>
          </a:p>
        </p:txBody>
      </p:sp>
      <p:sp>
        <p:nvSpPr>
          <p:cNvPr id="32" name="Retângulo 31"/>
          <p:cNvSpPr/>
          <p:nvPr/>
        </p:nvSpPr>
        <p:spPr>
          <a:xfrm>
            <a:off x="1080320" y="29091682"/>
            <a:ext cx="6264696" cy="1332048"/>
          </a:xfrm>
          <a:prstGeom prst="rect">
            <a:avLst/>
          </a:prstGeom>
          <a:solidFill>
            <a:srgbClr val="FFC000"/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3" name="CaixaDeTexto 32"/>
          <p:cNvSpPr txBox="1"/>
          <p:nvPr/>
        </p:nvSpPr>
        <p:spPr>
          <a:xfrm>
            <a:off x="1386204" y="29219097"/>
            <a:ext cx="565292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200" b="1" dirty="0" err="1" smtClean="0"/>
              <a:t>Oligonucleotídeos</a:t>
            </a:r>
            <a:r>
              <a:rPr lang="pt-BR" sz="3200" b="1" dirty="0" smtClean="0"/>
              <a:t> ISO5G Região</a:t>
            </a:r>
          </a:p>
          <a:p>
            <a:pPr algn="ctr"/>
            <a:r>
              <a:rPr lang="pt-BR" sz="3200" b="1" dirty="0" err="1" smtClean="0"/>
              <a:t>Microssatélice</a:t>
            </a:r>
            <a:r>
              <a:rPr lang="pt-BR" sz="3200" b="1" dirty="0" smtClean="0"/>
              <a:t> (GATA)</a:t>
            </a:r>
            <a:r>
              <a:rPr lang="pt-BR" sz="3200" b="1" baseline="-25000" dirty="0" smtClean="0"/>
              <a:t>13</a:t>
            </a:r>
            <a:endParaRPr lang="pt-BR" sz="3200" b="1" baseline="-25000" dirty="0"/>
          </a:p>
        </p:txBody>
      </p:sp>
      <p:sp>
        <p:nvSpPr>
          <p:cNvPr id="34" name="Retângulo 33"/>
          <p:cNvSpPr/>
          <p:nvPr/>
        </p:nvSpPr>
        <p:spPr>
          <a:xfrm>
            <a:off x="1080320" y="31359834"/>
            <a:ext cx="6264696" cy="1332048"/>
          </a:xfrm>
          <a:prstGeom prst="rect">
            <a:avLst/>
          </a:prstGeom>
          <a:solidFill>
            <a:srgbClr val="FFC000"/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5" name="CaixaDeTexto 34"/>
          <p:cNvSpPr txBox="1"/>
          <p:nvPr/>
        </p:nvSpPr>
        <p:spPr>
          <a:xfrm>
            <a:off x="1386204" y="31487249"/>
            <a:ext cx="565292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200" b="1" dirty="0" smtClean="0"/>
              <a:t>Eletroforese em gel de </a:t>
            </a:r>
            <a:r>
              <a:rPr lang="pt-BR" sz="3200" b="1" dirty="0" err="1" smtClean="0"/>
              <a:t>agarose</a:t>
            </a:r>
            <a:endParaRPr lang="pt-BR" sz="3200" b="1" dirty="0" smtClean="0"/>
          </a:p>
          <a:p>
            <a:pPr algn="ctr"/>
            <a:r>
              <a:rPr lang="pt-BR" sz="3200" b="1" dirty="0" smtClean="0"/>
              <a:t>2,5%</a:t>
            </a:r>
            <a:endParaRPr lang="pt-BR" sz="3200" b="1" dirty="0"/>
          </a:p>
        </p:txBody>
      </p:sp>
      <p:sp>
        <p:nvSpPr>
          <p:cNvPr id="36" name="Retângulo 35"/>
          <p:cNvSpPr/>
          <p:nvPr/>
        </p:nvSpPr>
        <p:spPr>
          <a:xfrm>
            <a:off x="8137104" y="26961239"/>
            <a:ext cx="6264696" cy="1332048"/>
          </a:xfrm>
          <a:prstGeom prst="rect">
            <a:avLst/>
          </a:prstGeom>
          <a:solidFill>
            <a:srgbClr val="FFC000"/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7" name="CaixaDeTexto 36"/>
          <p:cNvSpPr txBox="1"/>
          <p:nvPr/>
        </p:nvSpPr>
        <p:spPr>
          <a:xfrm>
            <a:off x="8442988" y="27088654"/>
            <a:ext cx="565292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200" b="1" dirty="0" smtClean="0"/>
              <a:t>PCR (MY09/MY11) seguido de </a:t>
            </a:r>
            <a:r>
              <a:rPr lang="pt-BR" sz="3200" b="1" i="1" dirty="0" err="1" smtClean="0"/>
              <a:t>Nested</a:t>
            </a:r>
            <a:r>
              <a:rPr lang="pt-BR" sz="3200" b="1" i="1" dirty="0" smtClean="0"/>
              <a:t> </a:t>
            </a:r>
            <a:r>
              <a:rPr lang="pt-BR" sz="3200" b="1" dirty="0" smtClean="0"/>
              <a:t>PCR (GP5/GP6)</a:t>
            </a:r>
            <a:endParaRPr lang="pt-BR" sz="3200" b="1" dirty="0"/>
          </a:p>
        </p:txBody>
      </p:sp>
      <p:sp>
        <p:nvSpPr>
          <p:cNvPr id="38" name="Retângulo 37"/>
          <p:cNvSpPr/>
          <p:nvPr/>
        </p:nvSpPr>
        <p:spPr>
          <a:xfrm>
            <a:off x="8137104" y="29055578"/>
            <a:ext cx="6264696" cy="1332048"/>
          </a:xfrm>
          <a:prstGeom prst="rect">
            <a:avLst/>
          </a:prstGeom>
          <a:solidFill>
            <a:srgbClr val="FFC000"/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9" name="CaixaDeTexto 38"/>
          <p:cNvSpPr txBox="1"/>
          <p:nvPr/>
        </p:nvSpPr>
        <p:spPr>
          <a:xfrm>
            <a:off x="8442988" y="29182993"/>
            <a:ext cx="565292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200" b="1" dirty="0" smtClean="0"/>
              <a:t>Eletroforese em gel de </a:t>
            </a:r>
          </a:p>
          <a:p>
            <a:pPr algn="ctr"/>
            <a:r>
              <a:rPr lang="pt-BR" sz="3200" b="1" dirty="0" err="1" smtClean="0"/>
              <a:t>agarose</a:t>
            </a:r>
            <a:r>
              <a:rPr lang="pt-BR" sz="3200" b="1" dirty="0" smtClean="0"/>
              <a:t> 1,5%</a:t>
            </a:r>
            <a:endParaRPr lang="pt-BR" sz="3200" b="1" dirty="0"/>
          </a:p>
        </p:txBody>
      </p:sp>
      <p:sp>
        <p:nvSpPr>
          <p:cNvPr id="40" name="Retângulo 39"/>
          <p:cNvSpPr/>
          <p:nvPr/>
        </p:nvSpPr>
        <p:spPr>
          <a:xfrm>
            <a:off x="8137104" y="31359834"/>
            <a:ext cx="6264696" cy="1332048"/>
          </a:xfrm>
          <a:prstGeom prst="rect">
            <a:avLst/>
          </a:prstGeom>
          <a:solidFill>
            <a:srgbClr val="FFC000"/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41" name="CaixaDeTexto 40"/>
          <p:cNvSpPr txBox="1"/>
          <p:nvPr/>
        </p:nvSpPr>
        <p:spPr>
          <a:xfrm>
            <a:off x="8442988" y="31487249"/>
            <a:ext cx="565292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200" b="1" dirty="0" smtClean="0"/>
              <a:t>Análise dos resultados pelo programa Microsoft Excel 2003</a:t>
            </a:r>
            <a:endParaRPr lang="pt-BR" sz="3200" b="1" dirty="0"/>
          </a:p>
        </p:txBody>
      </p:sp>
      <p:sp>
        <p:nvSpPr>
          <p:cNvPr id="42" name="CaixaDeTexto 41"/>
          <p:cNvSpPr txBox="1"/>
          <p:nvPr/>
        </p:nvSpPr>
        <p:spPr>
          <a:xfrm>
            <a:off x="1008312" y="32907906"/>
            <a:ext cx="13465496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500" dirty="0" smtClean="0"/>
              <a:t>Figura 01: Fluxograma das etapas realizadas no Laboratório de Diagnóstico Molecular – CAM – UFAM; </a:t>
            </a:r>
            <a:endParaRPr lang="pt-BR" sz="2500" dirty="0"/>
          </a:p>
        </p:txBody>
      </p:sp>
      <p:sp>
        <p:nvSpPr>
          <p:cNvPr id="43" name="Seta para baixo 42"/>
          <p:cNvSpPr/>
          <p:nvPr/>
        </p:nvSpPr>
        <p:spPr>
          <a:xfrm>
            <a:off x="3708612" y="28443410"/>
            <a:ext cx="1008112" cy="504056"/>
          </a:xfrm>
          <a:prstGeom prst="downArrow">
            <a:avLst/>
          </a:prstGeom>
          <a:solidFill>
            <a:schemeClr val="bg1">
              <a:lumMod val="6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44" name="Seta para baixo 43"/>
          <p:cNvSpPr/>
          <p:nvPr/>
        </p:nvSpPr>
        <p:spPr>
          <a:xfrm>
            <a:off x="3708612" y="30603650"/>
            <a:ext cx="1008112" cy="504056"/>
          </a:xfrm>
          <a:prstGeom prst="downArrow">
            <a:avLst/>
          </a:prstGeom>
          <a:solidFill>
            <a:schemeClr val="bg1">
              <a:lumMod val="6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45" name="Seta para baixo 44"/>
          <p:cNvSpPr/>
          <p:nvPr/>
        </p:nvSpPr>
        <p:spPr>
          <a:xfrm>
            <a:off x="10765396" y="28443410"/>
            <a:ext cx="1008112" cy="504056"/>
          </a:xfrm>
          <a:prstGeom prst="downArrow">
            <a:avLst/>
          </a:prstGeom>
          <a:solidFill>
            <a:schemeClr val="bg1">
              <a:lumMod val="6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46" name="Seta para baixo 45"/>
          <p:cNvSpPr/>
          <p:nvPr/>
        </p:nvSpPr>
        <p:spPr>
          <a:xfrm>
            <a:off x="10765396" y="30603650"/>
            <a:ext cx="1008112" cy="504056"/>
          </a:xfrm>
          <a:prstGeom prst="downArrow">
            <a:avLst/>
          </a:prstGeom>
          <a:solidFill>
            <a:schemeClr val="bg1">
              <a:lumMod val="6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47" name="Seta para baixo 46"/>
          <p:cNvSpPr/>
          <p:nvPr/>
        </p:nvSpPr>
        <p:spPr>
          <a:xfrm rot="3179166">
            <a:off x="3859226" y="25577058"/>
            <a:ext cx="1008112" cy="1311460"/>
          </a:xfrm>
          <a:prstGeom prst="downArrow">
            <a:avLst/>
          </a:prstGeom>
          <a:solidFill>
            <a:schemeClr val="bg1">
              <a:lumMod val="6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48" name="Seta para baixo 47"/>
          <p:cNvSpPr/>
          <p:nvPr/>
        </p:nvSpPr>
        <p:spPr>
          <a:xfrm rot="18420834" flipH="1">
            <a:off x="10692336" y="25560583"/>
            <a:ext cx="1008112" cy="1311460"/>
          </a:xfrm>
          <a:prstGeom prst="downArrow">
            <a:avLst/>
          </a:prstGeom>
          <a:solidFill>
            <a:schemeClr val="bg1">
              <a:lumMod val="6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50" name="CaixaDeTexto 49"/>
          <p:cNvSpPr txBox="1"/>
          <p:nvPr/>
        </p:nvSpPr>
        <p:spPr>
          <a:xfrm>
            <a:off x="4471918" y="34218676"/>
            <a:ext cx="1159499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000" b="1" dirty="0" smtClean="0">
                <a:solidFill>
                  <a:srgbClr val="007033"/>
                </a:solidFill>
              </a:rPr>
              <a:t>Apoio</a:t>
            </a:r>
            <a:endParaRPr lang="pt-BR" sz="3000" b="1" dirty="0">
              <a:solidFill>
                <a:srgbClr val="007033"/>
              </a:solidFill>
            </a:endParaRPr>
          </a:p>
        </p:txBody>
      </p:sp>
      <p:sp>
        <p:nvSpPr>
          <p:cNvPr id="52" name="Retângulo 51"/>
          <p:cNvSpPr/>
          <p:nvPr/>
        </p:nvSpPr>
        <p:spPr>
          <a:xfrm>
            <a:off x="15193888" y="6526050"/>
            <a:ext cx="12529392" cy="90000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54" name="Retângulo 53"/>
          <p:cNvSpPr/>
          <p:nvPr/>
        </p:nvSpPr>
        <p:spPr>
          <a:xfrm>
            <a:off x="1080320" y="6526050"/>
            <a:ext cx="13393488" cy="90000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55" name="CaixaDeTexto 54"/>
          <p:cNvSpPr txBox="1"/>
          <p:nvPr/>
        </p:nvSpPr>
        <p:spPr>
          <a:xfrm>
            <a:off x="5051857" y="6613131"/>
            <a:ext cx="545041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4000" b="1" smtClean="0"/>
              <a:t>INTRODUÇÃO</a:t>
            </a:r>
            <a:endParaRPr lang="pt-BR" sz="4000" b="1" dirty="0"/>
          </a:p>
        </p:txBody>
      </p:sp>
      <p:sp>
        <p:nvSpPr>
          <p:cNvPr id="56" name="CaixaDeTexto 55"/>
          <p:cNvSpPr txBox="1"/>
          <p:nvPr/>
        </p:nvSpPr>
        <p:spPr>
          <a:xfrm>
            <a:off x="15193888" y="7561090"/>
            <a:ext cx="12529392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500" dirty="0" smtClean="0"/>
              <a:t>Dentre as 31 amostras de pacientes apresentando casos de carcinoma </a:t>
            </a:r>
            <a:r>
              <a:rPr lang="pt-BR" sz="2500" dirty="0" err="1" smtClean="0"/>
              <a:t>epidermóide</a:t>
            </a:r>
            <a:r>
              <a:rPr lang="pt-BR" sz="2500" dirty="0" smtClean="0"/>
              <a:t> oral, 29% (9/31) amostras foram positivas para a presença de HPV.</a:t>
            </a:r>
          </a:p>
        </p:txBody>
      </p:sp>
      <p:sp>
        <p:nvSpPr>
          <p:cNvPr id="57" name="CaixaDeTexto 56"/>
          <p:cNvSpPr txBox="1"/>
          <p:nvPr/>
        </p:nvSpPr>
        <p:spPr>
          <a:xfrm>
            <a:off x="15193888" y="13547294"/>
            <a:ext cx="12529392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500" dirty="0" smtClean="0"/>
              <a:t>Figura 02. Perfil </a:t>
            </a:r>
            <a:r>
              <a:rPr lang="pt-BR" sz="2500" dirty="0" err="1" smtClean="0"/>
              <a:t>eletroforético</a:t>
            </a:r>
            <a:r>
              <a:rPr lang="pt-BR" sz="2500" dirty="0" smtClean="0"/>
              <a:t> em gel de </a:t>
            </a:r>
            <a:r>
              <a:rPr lang="pt-BR" sz="2500" dirty="0" err="1" smtClean="0"/>
              <a:t>agarose</a:t>
            </a:r>
            <a:r>
              <a:rPr lang="pt-BR" sz="2500" dirty="0" smtClean="0"/>
              <a:t> 1,5% evidenciando-se um fragmento de 150pb resultante da amplificação por </a:t>
            </a:r>
            <a:r>
              <a:rPr lang="pt-BR" sz="2500" i="1" dirty="0" err="1" smtClean="0"/>
              <a:t>Nested</a:t>
            </a:r>
            <a:r>
              <a:rPr lang="pt-BR" sz="2500" dirty="0" smtClean="0"/>
              <a:t> PCR do gene L1, a partir dos iniciadores GP5 e GP6, evidenciando nas reações C08, C09, C11, C17, C18, C19, C22, C27, C31/Marcador = 100 </a:t>
            </a:r>
            <a:r>
              <a:rPr lang="pt-BR" sz="2500" dirty="0" err="1" smtClean="0"/>
              <a:t>pb</a:t>
            </a:r>
            <a:r>
              <a:rPr lang="pt-BR" sz="2500" dirty="0" smtClean="0"/>
              <a:t>; C+ = Controle positivo; </a:t>
            </a:r>
            <a:r>
              <a:rPr lang="pt-BR" sz="2500" dirty="0" err="1" smtClean="0"/>
              <a:t>Br</a:t>
            </a:r>
            <a:r>
              <a:rPr lang="pt-BR" sz="2500" dirty="0" smtClean="0"/>
              <a:t> = Branco.</a:t>
            </a:r>
          </a:p>
        </p:txBody>
      </p:sp>
      <p:pic>
        <p:nvPicPr>
          <p:cNvPr id="1028" name="Picture 4" descr="C:\Users\ASCOM-001\Desktop\backup\UFAM-DESIGN\Desktop\Design-Luana\PROPESP\figura04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432684" y="8569202"/>
            <a:ext cx="8051800" cy="4737100"/>
          </a:xfrm>
          <a:prstGeom prst="rect">
            <a:avLst/>
          </a:prstGeom>
          <a:noFill/>
        </p:spPr>
      </p:pic>
      <p:pic>
        <p:nvPicPr>
          <p:cNvPr id="1029" name="Picture 5" descr="C:\Users\ASCOM-001\Desktop\backup\UFAM-DESIGN\Desktop\Design-Luana\PROPESP\tabelas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193888" y="15370646"/>
            <a:ext cx="12293600" cy="10033000"/>
          </a:xfrm>
          <a:prstGeom prst="rect">
            <a:avLst/>
          </a:prstGeom>
          <a:noFill/>
        </p:spPr>
      </p:pic>
      <p:sp>
        <p:nvSpPr>
          <p:cNvPr id="60" name="Retângulo 59"/>
          <p:cNvSpPr/>
          <p:nvPr/>
        </p:nvSpPr>
        <p:spPr>
          <a:xfrm>
            <a:off x="15193888" y="26031242"/>
            <a:ext cx="12529392" cy="90000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63" name="CaixaDeTexto 62"/>
          <p:cNvSpPr txBox="1"/>
          <p:nvPr/>
        </p:nvSpPr>
        <p:spPr>
          <a:xfrm>
            <a:off x="15193888" y="27075258"/>
            <a:ext cx="12529392" cy="54784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buFont typeface="Arial" pitchFamily="34" charset="0"/>
              <a:buChar char="•"/>
            </a:pPr>
            <a:r>
              <a:rPr lang="pt-BR" sz="2500" dirty="0" smtClean="0"/>
              <a:t> O presente estudo demonstrou uma frequência de HPV de 29% em amostras da mucosa oral de pacientes com Carcinoma de Células Escamosas Orais.</a:t>
            </a:r>
          </a:p>
          <a:p>
            <a:pPr algn="just">
              <a:buFont typeface="Arial" pitchFamily="34" charset="0"/>
              <a:buChar char="•"/>
            </a:pPr>
            <a:r>
              <a:rPr lang="pt-BR" sz="2500" dirty="0"/>
              <a:t> </a:t>
            </a:r>
            <a:r>
              <a:rPr lang="pt-BR" sz="2500" dirty="0" smtClean="0"/>
              <a:t>A idade predominante entre as pacientes que apresentam positividade para HPV (n = 9) variou entre os 38 e 67 anos, relativo a uma média de idade de 56 anos.</a:t>
            </a:r>
          </a:p>
          <a:p>
            <a:pPr algn="just">
              <a:buFont typeface="Arial" pitchFamily="34" charset="0"/>
              <a:buChar char="•"/>
            </a:pPr>
            <a:r>
              <a:rPr lang="pt-BR" sz="2500" dirty="0" smtClean="0"/>
              <a:t> A população estudada apresentou o típico físico da epidemiologia do câncer bucal, sendo constituída principalmente por homens, acima de 90%, com média de idade superior a 59 anos, tabagistas e consumidores de álcool.</a:t>
            </a:r>
          </a:p>
          <a:p>
            <a:pPr algn="just">
              <a:buFont typeface="Arial" pitchFamily="34" charset="0"/>
              <a:buChar char="•"/>
            </a:pPr>
            <a:r>
              <a:rPr lang="pt-BR" sz="2500" dirty="0"/>
              <a:t> </a:t>
            </a:r>
            <a:r>
              <a:rPr lang="pt-BR" sz="2500" dirty="0" smtClean="0"/>
              <a:t>Dentre os 9 casos com positividade para o HPV, 100% das amostras apresentam tamanho da lesão extensa.</a:t>
            </a:r>
          </a:p>
          <a:p>
            <a:pPr algn="just">
              <a:buFont typeface="Arial" pitchFamily="34" charset="0"/>
              <a:buChar char="•"/>
            </a:pPr>
            <a:r>
              <a:rPr lang="pt-BR" sz="2500" dirty="0"/>
              <a:t> </a:t>
            </a:r>
            <a:r>
              <a:rPr lang="pt-BR" sz="2500" dirty="0" smtClean="0"/>
              <a:t>Dos 31 pacientes, observou-se que dos 9 casos de carcinoma de células escamosas oral com positividade para o HPV, 3 deles tinham lesões localizadas no dorso da língua, 2 casos no soalho bucal, outro no palato mole, seguido de casos no palato duro e no rebordo alveolar.</a:t>
            </a:r>
          </a:p>
          <a:p>
            <a:pPr algn="just">
              <a:buFont typeface="Arial" pitchFamily="34" charset="0"/>
              <a:buChar char="•"/>
            </a:pPr>
            <a:r>
              <a:rPr lang="pt-BR" sz="2500" dirty="0"/>
              <a:t> </a:t>
            </a:r>
            <a:r>
              <a:rPr lang="pt-BR" sz="2500" dirty="0" smtClean="0"/>
              <a:t>Dentre os pacientes com positividade para o HPV, 77,8$ dos casos trata-se de etilistas crônicos e fumantes com esse hábito há mais de 40 anos. </a:t>
            </a:r>
            <a:endParaRPr lang="pt-BR" sz="2500" dirty="0"/>
          </a:p>
        </p:txBody>
      </p:sp>
      <p:sp>
        <p:nvSpPr>
          <p:cNvPr id="64" name="Retângulo 63"/>
          <p:cNvSpPr/>
          <p:nvPr/>
        </p:nvSpPr>
        <p:spPr>
          <a:xfrm>
            <a:off x="15193888" y="32944011"/>
            <a:ext cx="12529392" cy="90000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65" name="CaixaDeTexto 64"/>
          <p:cNvSpPr txBox="1"/>
          <p:nvPr/>
        </p:nvSpPr>
        <p:spPr>
          <a:xfrm>
            <a:off x="19896602" y="33040068"/>
            <a:ext cx="312396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4000" b="1" dirty="0" smtClean="0"/>
              <a:t>REFERÊNCIAS</a:t>
            </a:r>
            <a:endParaRPr lang="pt-BR" sz="4000" b="1" dirty="0"/>
          </a:p>
        </p:txBody>
      </p:sp>
      <p:sp>
        <p:nvSpPr>
          <p:cNvPr id="67" name="CaixaDeTexto 66"/>
          <p:cNvSpPr txBox="1"/>
          <p:nvPr/>
        </p:nvSpPr>
        <p:spPr>
          <a:xfrm>
            <a:off x="15193888" y="33988026"/>
            <a:ext cx="1252939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1800" dirty="0" smtClean="0"/>
              <a:t>BENEVIDES-SANTOS, </a:t>
            </a:r>
            <a:r>
              <a:rPr lang="pt-BR" sz="1800" dirty="0" err="1" smtClean="0"/>
              <a:t>P.S.</a:t>
            </a:r>
            <a:r>
              <a:rPr lang="pt-BR" sz="1800" dirty="0" smtClean="0"/>
              <a:t> </a:t>
            </a:r>
            <a:r>
              <a:rPr lang="pt-BR" sz="1800" dirty="0" err="1" smtClean="0"/>
              <a:t>et</a:t>
            </a:r>
            <a:r>
              <a:rPr lang="pt-BR" sz="1800" dirty="0" smtClean="0"/>
              <a:t> al., </a:t>
            </a:r>
            <a:r>
              <a:rPr lang="pt-BR" sz="1800" b="1" dirty="0" smtClean="0"/>
              <a:t>Frequência da infecção pelo Vírus do Papiloma Humano (HPV) em lesões de câncer bucal e sua relação com o </a:t>
            </a:r>
            <a:r>
              <a:rPr lang="pt-BR" sz="1800" b="1" dirty="0" err="1" smtClean="0"/>
              <a:t>polimorfome</a:t>
            </a:r>
            <a:r>
              <a:rPr lang="pt-BR" sz="1800" b="1" dirty="0" smtClean="0"/>
              <a:t> de cólon 72 de p53 em pacientes atendidos no Estado do Amazonas. </a:t>
            </a:r>
            <a:r>
              <a:rPr lang="pt-BR" sz="1800" dirty="0" smtClean="0"/>
              <a:t>Programa Multi-Institucional de Pós-Graduação em Biotecnologia, 2006 – AM CASTRO, </a:t>
            </a:r>
            <a:r>
              <a:rPr lang="pt-BR" sz="1800" dirty="0" err="1" smtClean="0"/>
              <a:t>T.P.G.</a:t>
            </a:r>
            <a:r>
              <a:rPr lang="pt-BR" sz="1800" dirty="0" smtClean="0"/>
              <a:t>; BUSSOLOTI FILHO, I. </a:t>
            </a:r>
            <a:r>
              <a:rPr lang="pt-BR" sz="1800" b="1" dirty="0" smtClean="0"/>
              <a:t>Prevalência do </a:t>
            </a:r>
            <a:r>
              <a:rPr lang="pt-BR" sz="1800" b="1" dirty="0" err="1" smtClean="0"/>
              <a:t>papilomavírus</a:t>
            </a:r>
            <a:r>
              <a:rPr lang="pt-BR" sz="1800" b="1" dirty="0" smtClean="0"/>
              <a:t> humano (HPV) na cavidade oral e na </a:t>
            </a:r>
            <a:r>
              <a:rPr lang="pt-BR" sz="1800" b="1" dirty="0" err="1" smtClean="0"/>
              <a:t>orolaringe</a:t>
            </a:r>
            <a:r>
              <a:rPr lang="pt-BR" sz="1800" b="1" dirty="0" smtClean="0"/>
              <a:t>. </a:t>
            </a:r>
            <a:r>
              <a:rPr lang="pt-BR" sz="1800" dirty="0" smtClean="0"/>
              <a:t>Rev. Bras. </a:t>
            </a:r>
            <a:r>
              <a:rPr lang="pt-BR" sz="1800" dirty="0" err="1" smtClean="0"/>
              <a:t>Otorrinolaringol</a:t>
            </a:r>
            <a:r>
              <a:rPr lang="pt-BR" sz="1800" dirty="0" smtClean="0"/>
              <a:t>. vol. 72 no. 2 São Paulo Mar/</a:t>
            </a:r>
            <a:r>
              <a:rPr lang="pt-BR" sz="1800" dirty="0" err="1" smtClean="0"/>
              <a:t>Apr</a:t>
            </a:r>
            <a:r>
              <a:rPr lang="pt-BR" sz="1800" dirty="0" smtClean="0"/>
              <a:t>, 2006.</a:t>
            </a:r>
          </a:p>
          <a:p>
            <a:pPr algn="just"/>
            <a:r>
              <a:rPr lang="pt-BR" sz="1800" dirty="0" smtClean="0"/>
              <a:t>HERRERO, R, </a:t>
            </a:r>
            <a:r>
              <a:rPr lang="pt-BR" sz="1800" dirty="0" err="1" smtClean="0"/>
              <a:t>et</a:t>
            </a:r>
            <a:r>
              <a:rPr lang="pt-BR" sz="1800" dirty="0" smtClean="0"/>
              <a:t> </a:t>
            </a:r>
            <a:r>
              <a:rPr lang="pt-BR" sz="1800" dirty="0" err="1" smtClean="0"/>
              <a:t>al</a:t>
            </a:r>
            <a:r>
              <a:rPr lang="pt-BR" sz="1800" dirty="0" smtClean="0"/>
              <a:t>, </a:t>
            </a:r>
            <a:r>
              <a:rPr lang="pt-BR" sz="1800" b="1" dirty="0" err="1" smtClean="0"/>
              <a:t>Human</a:t>
            </a:r>
            <a:r>
              <a:rPr lang="pt-BR" sz="1800" b="1" dirty="0" smtClean="0"/>
              <a:t> </a:t>
            </a:r>
            <a:r>
              <a:rPr lang="pt-BR" sz="1800" b="1" dirty="0" err="1" smtClean="0"/>
              <a:t>Papillomavirus</a:t>
            </a:r>
            <a:r>
              <a:rPr lang="pt-BR" sz="1800" b="1" dirty="0" smtClean="0"/>
              <a:t> </a:t>
            </a:r>
            <a:r>
              <a:rPr lang="pt-BR" sz="1800" b="1" dirty="0" err="1" smtClean="0"/>
              <a:t>and</a:t>
            </a:r>
            <a:r>
              <a:rPr lang="pt-BR" sz="1800" b="1" dirty="0" smtClean="0"/>
              <a:t> </a:t>
            </a:r>
            <a:r>
              <a:rPr lang="pt-BR" sz="1800" b="1" dirty="0" err="1" smtClean="0"/>
              <a:t>head</a:t>
            </a:r>
            <a:r>
              <a:rPr lang="pt-BR" sz="1800" b="1" dirty="0" smtClean="0"/>
              <a:t> </a:t>
            </a:r>
            <a:r>
              <a:rPr lang="pt-BR" sz="1800" b="1" dirty="0" err="1" smtClean="0"/>
              <a:t>and</a:t>
            </a:r>
            <a:r>
              <a:rPr lang="pt-BR" sz="1800" b="1" dirty="0" smtClean="0"/>
              <a:t> </a:t>
            </a:r>
            <a:r>
              <a:rPr lang="pt-BR" sz="1800" b="1" dirty="0" err="1" smtClean="0"/>
              <a:t>neck</a:t>
            </a:r>
            <a:r>
              <a:rPr lang="pt-BR" sz="1800" b="1" dirty="0" smtClean="0"/>
              <a:t> </a:t>
            </a:r>
            <a:r>
              <a:rPr lang="pt-BR" sz="1800" b="1" dirty="0" err="1" smtClean="0"/>
              <a:t>cancer</a:t>
            </a:r>
            <a:r>
              <a:rPr lang="pt-BR" sz="1800" b="1" dirty="0" smtClean="0"/>
              <a:t>: a system </a:t>
            </a:r>
            <a:r>
              <a:rPr lang="pt-BR" sz="1800" b="1" dirty="0" err="1" smtClean="0"/>
              <a:t>atic</a:t>
            </a:r>
            <a:r>
              <a:rPr lang="pt-BR" sz="1800" b="1" dirty="0" smtClean="0"/>
              <a:t> </a:t>
            </a:r>
            <a:r>
              <a:rPr lang="pt-BR" sz="1800" b="1" dirty="0" err="1" smtClean="0"/>
              <a:t>review</a:t>
            </a:r>
            <a:r>
              <a:rPr lang="pt-BR" sz="1800" b="1" dirty="0" smtClean="0"/>
              <a:t> </a:t>
            </a:r>
            <a:r>
              <a:rPr lang="pt-BR" sz="1800" b="1" dirty="0" err="1" smtClean="0"/>
              <a:t>and</a:t>
            </a:r>
            <a:r>
              <a:rPr lang="pt-BR" sz="1800" b="1" dirty="0" smtClean="0"/>
              <a:t> </a:t>
            </a:r>
            <a:r>
              <a:rPr lang="pt-BR" sz="1800" b="1" dirty="0" err="1" smtClean="0"/>
              <a:t>meta-analysis</a:t>
            </a:r>
            <a:r>
              <a:rPr lang="pt-BR" sz="1800" b="1" dirty="0" smtClean="0"/>
              <a:t>. </a:t>
            </a:r>
            <a:r>
              <a:rPr lang="pt-BR" sz="1800" dirty="0" err="1" smtClean="0"/>
              <a:t>Clinical</a:t>
            </a:r>
            <a:r>
              <a:rPr lang="pt-BR" sz="1800" dirty="0" smtClean="0"/>
              <a:t> </a:t>
            </a:r>
            <a:r>
              <a:rPr lang="pt-BR" sz="1800" dirty="0" err="1" smtClean="0"/>
              <a:t>otolaryngology</a:t>
            </a:r>
            <a:r>
              <a:rPr lang="pt-BR" sz="1800" dirty="0" smtClean="0"/>
              <a:t> </a:t>
            </a:r>
            <a:r>
              <a:rPr lang="pt-BR" sz="1800" dirty="0" err="1" smtClean="0"/>
              <a:t>and</a:t>
            </a:r>
            <a:r>
              <a:rPr lang="pt-BR" sz="1800" dirty="0" smtClean="0"/>
              <a:t> </a:t>
            </a:r>
            <a:r>
              <a:rPr lang="pt-BR" sz="1800" dirty="0" err="1" smtClean="0"/>
              <a:t>allied</a:t>
            </a:r>
            <a:r>
              <a:rPr lang="pt-BR" sz="1800" dirty="0" smtClean="0"/>
              <a:t> </a:t>
            </a:r>
            <a:r>
              <a:rPr lang="pt-BR" sz="1800" dirty="0" err="1" smtClean="0"/>
              <a:t>sciences</a:t>
            </a:r>
            <a:r>
              <a:rPr lang="pt-BR" sz="1800" dirty="0" smtClean="0"/>
              <a:t>, Oxford, v. 31, n.4, p. 259-266, </a:t>
            </a:r>
            <a:r>
              <a:rPr lang="pt-BR" sz="1800" dirty="0" err="1" smtClean="0"/>
              <a:t>Aug</a:t>
            </a:r>
            <a:r>
              <a:rPr lang="pt-BR" sz="1800" dirty="0" smtClean="0"/>
              <a:t>. 2006.</a:t>
            </a:r>
            <a:endParaRPr lang="pt-BR" sz="1800" dirty="0"/>
          </a:p>
        </p:txBody>
      </p:sp>
      <p:pic>
        <p:nvPicPr>
          <p:cNvPr id="1030" name="Picture 6" descr="c:\Users\ASCOM-001\Desktop\backup\UFAM-DESIGN\Desktop\Design-Luana\Logos\fapeam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2830164" y="33984906"/>
            <a:ext cx="1927566" cy="1652200"/>
          </a:xfrm>
          <a:prstGeom prst="rect">
            <a:avLst/>
          </a:prstGeom>
          <a:noFill/>
        </p:spPr>
      </p:pic>
      <p:sp>
        <p:nvSpPr>
          <p:cNvPr id="70" name="CaixaDeTexto 69"/>
          <p:cNvSpPr txBox="1"/>
          <p:nvPr/>
        </p:nvSpPr>
        <p:spPr>
          <a:xfrm>
            <a:off x="5040760" y="24290995"/>
            <a:ext cx="501836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4000" b="1" dirty="0" smtClean="0"/>
              <a:t>METODOLOGIA</a:t>
            </a:r>
            <a:endParaRPr lang="pt-BR" sz="4000" b="1" dirty="0"/>
          </a:p>
        </p:txBody>
      </p:sp>
      <p:sp>
        <p:nvSpPr>
          <p:cNvPr id="71" name="CaixaDeTexto 70"/>
          <p:cNvSpPr txBox="1"/>
          <p:nvPr/>
        </p:nvSpPr>
        <p:spPr>
          <a:xfrm>
            <a:off x="18949401" y="6622107"/>
            <a:ext cx="501836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4000" b="1" dirty="0" smtClean="0"/>
              <a:t>RESULTADOS</a:t>
            </a:r>
            <a:endParaRPr lang="pt-BR" sz="4000" b="1" dirty="0"/>
          </a:p>
        </p:txBody>
      </p:sp>
      <p:sp>
        <p:nvSpPr>
          <p:cNvPr id="72" name="CaixaDeTexto 71"/>
          <p:cNvSpPr txBox="1"/>
          <p:nvPr/>
        </p:nvSpPr>
        <p:spPr>
          <a:xfrm>
            <a:off x="18949401" y="26127299"/>
            <a:ext cx="501836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4000" b="1" dirty="0" smtClean="0"/>
              <a:t>CONCLUSÃO</a:t>
            </a:r>
            <a:endParaRPr lang="pt-BR" sz="4000" b="1" dirty="0"/>
          </a:p>
        </p:txBody>
      </p:sp>
      <p:pic>
        <p:nvPicPr>
          <p:cNvPr id="59" name="Picture 3" descr="C:\Users\ASCOM-001\Desktop\backup\UFAM-DESIGN\Desktop\Design-Luana\Logos\logo_ufam-01.png"/>
          <p:cNvPicPr>
            <a:picLocks noChangeAspect="1" noChangeArrowheads="1"/>
          </p:cNvPicPr>
          <p:nvPr/>
        </p:nvPicPr>
        <p:blipFill>
          <a:blip r:embed="rId5" cstate="print"/>
          <a:srcRect l="8103" t="13592" r="7122" b="12998"/>
          <a:stretch>
            <a:fillRect/>
          </a:stretch>
        </p:blipFill>
        <p:spPr bwMode="auto">
          <a:xfrm>
            <a:off x="23760178" y="714254"/>
            <a:ext cx="4190874" cy="5132643"/>
          </a:xfrm>
          <a:prstGeom prst="rect">
            <a:avLst/>
          </a:prstGeom>
          <a:noFill/>
        </p:spPr>
      </p:pic>
      <p:pic>
        <p:nvPicPr>
          <p:cNvPr id="62" name="Picture 2" descr="D:\Logo - PROPESP.pn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471654" y="33881647"/>
            <a:ext cx="1928826" cy="2122853"/>
          </a:xfrm>
          <a:prstGeom prst="rect">
            <a:avLst/>
          </a:prstGeom>
          <a:noFill/>
        </p:spPr>
      </p:pic>
      <p:pic>
        <p:nvPicPr>
          <p:cNvPr id="2" name="Picture 4" descr="C:\Users\ufam\Documents\PROPESP\Logos\cnpq.jp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7543752" y="34270266"/>
            <a:ext cx="2714644" cy="1734234"/>
          </a:xfrm>
          <a:prstGeom prst="rect">
            <a:avLst/>
          </a:prstGeom>
          <a:noFill/>
        </p:spPr>
      </p:pic>
      <p:pic>
        <p:nvPicPr>
          <p:cNvPr id="61" name="Imagem 60" descr="Conic 2019_marca.png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399952" y="642816"/>
            <a:ext cx="5832613" cy="5500599"/>
          </a:xfrm>
          <a:prstGeom prst="rect">
            <a:avLst/>
          </a:prstGeom>
        </p:spPr>
      </p:pic>
      <p:pic>
        <p:nvPicPr>
          <p:cNvPr id="58" name="Imagem 10" descr="capes.png"/>
          <p:cNvPicPr>
            <a:picLocks noChangeAspect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5729481" y="34290114"/>
            <a:ext cx="1599957" cy="13352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6" name="Imagem 9" descr="finep.jpg"/>
          <p:cNvPicPr>
            <a:picLocks noChangeAspect="1"/>
          </p:cNvPicPr>
          <p:nvPr/>
        </p:nvPicPr>
        <p:blipFill>
          <a:blip r:embed="rId10"/>
          <a:srcRect/>
          <a:stretch>
            <a:fillRect/>
          </a:stretch>
        </p:blipFill>
        <p:spPr bwMode="auto">
          <a:xfrm>
            <a:off x="10258396" y="34218676"/>
            <a:ext cx="2840244" cy="17858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222</TotalTime>
  <Words>743</Words>
  <Application>Microsoft Office PowerPoint</Application>
  <PresentationFormat>Personalizar</PresentationFormat>
  <Paragraphs>47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2" baseType="lpstr">
      <vt:lpstr>Tema do Office</vt:lpstr>
      <vt:lpstr>Slide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ASCOM-001</dc:creator>
  <cp:lastModifiedBy>dap</cp:lastModifiedBy>
  <cp:revision>18</cp:revision>
  <dcterms:created xsi:type="dcterms:W3CDTF">2015-10-22T13:12:05Z</dcterms:created>
  <dcterms:modified xsi:type="dcterms:W3CDTF">2019-10-01T13:45:28Z</dcterms:modified>
</cp:coreProperties>
</file>