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69"/>
    <p:restoredTop sz="94659"/>
  </p:normalViewPr>
  <p:slideViewPr>
    <p:cSldViewPr snapToGrid="0" snapToObjects="1">
      <p:cViewPr varScale="1">
        <p:scale>
          <a:sx n="68" d="100"/>
          <a:sy n="68" d="100"/>
        </p:scale>
        <p:origin x="240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selmabacal/Downloads/Quantitativo%20projetos%202009-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selmabacal/Downloads/Quantitativo%20projetos%202009-2019-BOLS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selmabacal/Downloads/Quantitativo%20projetos%202009-2019-BOLS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n-US" dirty="0" smtClean="0">
                <a:solidFill>
                  <a:schemeClr val="bg1"/>
                </a:solidFill>
              </a:rPr>
              <a:t>EVOLUÇÃO PIBIC-UFAM  </a:t>
            </a:r>
            <a:r>
              <a:rPr lang="en-US" dirty="0">
                <a:solidFill>
                  <a:schemeClr val="bg1"/>
                </a:solidFill>
              </a:rPr>
              <a:t>2009 </a:t>
            </a:r>
            <a:r>
              <a:rPr lang="en-US" baseline="0" dirty="0">
                <a:solidFill>
                  <a:schemeClr val="bg1"/>
                </a:solidFill>
              </a:rPr>
              <a:t> a 2019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27094637483756"/>
          <c:y val="0.135650758231334"/>
          <c:w val="0.938809131560367"/>
          <c:h val="0.693887250138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'RECOMENDADOS-ANUAL'!$G$23:$G$33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tx>
          <c:spPr>
            <a:gradFill rotWithShape="1">
              <a:gsLst>
                <a:gs pos="38000">
                  <a:schemeClr val="accent4">
                    <a:satMod val="120000"/>
                  </a:schemeClr>
                </a:gs>
                <a:gs pos="100000">
                  <a:schemeClr val="accent4">
                    <a:shade val="60000"/>
                    <a:satMod val="180000"/>
                    <a:lumMod val="70000"/>
                  </a:schemeClr>
                </a:gs>
              </a:gsLst>
              <a:lin ang="4680000" scaled="0"/>
            </a:gradFill>
            <a:ln>
              <a:noFill/>
            </a:ln>
            <a:effectLst>
              <a:outerShdw blurRad="107950" dist="12700" dir="5040000" rotWithShape="0">
                <a:srgbClr val="000000">
                  <a:alpha val="5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9800000"/>
              </a:lightRig>
            </a:scene3d>
            <a:sp3d prstMaterial="plastic">
              <a:bevelT h="63500" prst="softRound"/>
            </a:sp3d>
          </c:spPr>
          <c:invertIfNegative val="0"/>
          <c:dLbls>
            <c:spPr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'RECOMENDADOS-ANUAL'!$G$23:$G$33</c:f>
              <c:numCache>
                <c:formatCode>General</c:formatCode>
                <c:ptCount val="11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  <c:pt idx="10">
                  <c:v>2019.0</c:v>
                </c:pt>
              </c:numCache>
            </c:numRef>
          </c:cat>
          <c:val>
            <c:numRef>
              <c:f>'RECOMENDADOS-ANUAL'!$H$23:$H$33</c:f>
              <c:numCache>
                <c:formatCode>General</c:formatCode>
                <c:ptCount val="11"/>
                <c:pt idx="0">
                  <c:v>356.0</c:v>
                </c:pt>
                <c:pt idx="1">
                  <c:v>434.0</c:v>
                </c:pt>
                <c:pt idx="2">
                  <c:v>607.0</c:v>
                </c:pt>
                <c:pt idx="3">
                  <c:v>755.0</c:v>
                </c:pt>
                <c:pt idx="4">
                  <c:v>887.0</c:v>
                </c:pt>
                <c:pt idx="5">
                  <c:v>825.0</c:v>
                </c:pt>
                <c:pt idx="6">
                  <c:v>770.0</c:v>
                </c:pt>
                <c:pt idx="7">
                  <c:v>846.0</c:v>
                </c:pt>
                <c:pt idx="8">
                  <c:v>1270.0</c:v>
                </c:pt>
                <c:pt idx="9">
                  <c:v>1657.0</c:v>
                </c:pt>
                <c:pt idx="10">
                  <c:v>1684.0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78190624"/>
        <c:axId val="1549075936"/>
      </c:barChart>
      <c:catAx>
        <c:axId val="15781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accent6">
              <a:lumMod val="50000"/>
            </a:schemeClr>
          </a:solidFill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pt-BR"/>
          </a:p>
        </c:txPr>
        <c:crossAx val="1549075936"/>
        <c:crosses val="autoZero"/>
        <c:auto val="1"/>
        <c:lblAlgn val="ctr"/>
        <c:lblOffset val="100"/>
        <c:noMultiLvlLbl val="0"/>
      </c:catAx>
      <c:valAx>
        <c:axId val="1549075936"/>
        <c:scaling>
          <c:orientation val="minMax"/>
        </c:scaling>
        <c:delete val="1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crossAx val="1578190624"/>
        <c:crosses val="autoZero"/>
        <c:crossBetween val="between"/>
      </c:valAx>
      <c:spPr>
        <a:solidFill>
          <a:schemeClr val="accent1">
            <a:lumMod val="60000"/>
            <a:lumOff val="40000"/>
          </a:schemeClr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/>
              <a:t>DISTRIBUIÇÃO  DE  BOLSAS</a:t>
            </a:r>
            <a:r>
              <a:rPr lang="pt-BR" baseline="0" dirty="0" smtClean="0"/>
              <a:t>  POR  FINANCIAMENTO </a:t>
            </a:r>
            <a:r>
              <a:rPr lang="mr-IN" baseline="0" dirty="0" smtClean="0"/>
              <a:t>–</a:t>
            </a:r>
            <a:r>
              <a:rPr lang="pt-BR" baseline="0" dirty="0" smtClean="0"/>
              <a:t> 2009/2019</a:t>
            </a:r>
            <a:endParaRPr lang="pt-B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'Grafico- bolsas'!$B$3</c:f>
              <c:strCache>
                <c:ptCount val="1"/>
                <c:pt idx="0">
                  <c:v>Cnpq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'Grafico- bolsas'!$B$4:$B$15</c:f>
              <c:numCache>
                <c:formatCode>General</c:formatCode>
                <c:ptCount val="12"/>
                <c:pt idx="1">
                  <c:v>207.0</c:v>
                </c:pt>
                <c:pt idx="2">
                  <c:v>272.0</c:v>
                </c:pt>
                <c:pt idx="3">
                  <c:v>248.0</c:v>
                </c:pt>
                <c:pt idx="4">
                  <c:v>258.0</c:v>
                </c:pt>
                <c:pt idx="5">
                  <c:v>239.0</c:v>
                </c:pt>
                <c:pt idx="6">
                  <c:v>245.0</c:v>
                </c:pt>
                <c:pt idx="7">
                  <c:v>250.0</c:v>
                </c:pt>
                <c:pt idx="8">
                  <c:v>250.0</c:v>
                </c:pt>
                <c:pt idx="9">
                  <c:v>245.0</c:v>
                </c:pt>
                <c:pt idx="10">
                  <c:v>250.0</c:v>
                </c:pt>
                <c:pt idx="11">
                  <c:v>250.0</c:v>
                </c:pt>
              </c:numCache>
            </c:numRef>
          </c:val>
        </c:ser>
        <c:ser>
          <c:idx val="1"/>
          <c:order val="1"/>
          <c:tx>
            <c:strRef>
              <c:f>'Grafico- bolsas'!$C$3</c:f>
              <c:strCache>
                <c:ptCount val="1"/>
                <c:pt idx="0">
                  <c:v>Fapeam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'Grafico- bolsas'!$C$4:$C$15</c:f>
              <c:numCache>
                <c:formatCode>General</c:formatCode>
                <c:ptCount val="12"/>
                <c:pt idx="1">
                  <c:v>136.0</c:v>
                </c:pt>
                <c:pt idx="2">
                  <c:v>136.0</c:v>
                </c:pt>
                <c:pt idx="3">
                  <c:v>311.0</c:v>
                </c:pt>
                <c:pt idx="4">
                  <c:v>450.0</c:v>
                </c:pt>
                <c:pt idx="5">
                  <c:v>700.0</c:v>
                </c:pt>
                <c:pt idx="6">
                  <c:v>580.0</c:v>
                </c:pt>
                <c:pt idx="7">
                  <c:v>580.0</c:v>
                </c:pt>
                <c:pt idx="8">
                  <c:v>280.0</c:v>
                </c:pt>
                <c:pt idx="9">
                  <c:v>283.0</c:v>
                </c:pt>
                <c:pt idx="10">
                  <c:v>366.0</c:v>
                </c:pt>
                <c:pt idx="11">
                  <c:v>440.0</c:v>
                </c:pt>
              </c:numCache>
            </c:numRef>
          </c:val>
        </c:ser>
        <c:ser>
          <c:idx val="2"/>
          <c:order val="2"/>
          <c:tx>
            <c:strRef>
              <c:f>'Grafico- bolsas'!$D$3</c:f>
              <c:strCache>
                <c:ptCount val="1"/>
                <c:pt idx="0">
                  <c:v>UFAM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'Grafico- bolsas'!$D$4:$D$15</c:f>
              <c:numCache>
                <c:formatCode>General</c:formatCode>
                <c:ptCount val="12"/>
                <c:pt idx="1">
                  <c:v>0.0</c:v>
                </c:pt>
                <c:pt idx="2">
                  <c:v>15.0</c:v>
                </c:pt>
                <c:pt idx="3">
                  <c:v>2.0</c:v>
                </c:pt>
                <c:pt idx="4">
                  <c:v>13.0</c:v>
                </c:pt>
                <c:pt idx="5">
                  <c:v>37.0</c:v>
                </c:pt>
                <c:pt idx="6">
                  <c:v>0.0</c:v>
                </c:pt>
                <c:pt idx="7">
                  <c:v>0.0</c:v>
                </c:pt>
                <c:pt idx="8">
                  <c:v>70.0</c:v>
                </c:pt>
                <c:pt idx="9">
                  <c:v>560.0</c:v>
                </c:pt>
                <c:pt idx="10">
                  <c:v>560.0</c:v>
                </c:pt>
                <c:pt idx="11">
                  <c:v>560.0</c:v>
                </c:pt>
              </c:numCache>
            </c:numRef>
          </c:val>
        </c:ser>
        <c:ser>
          <c:idx val="3"/>
          <c:order val="3"/>
          <c:tx>
            <c:strRef>
              <c:f>'Grafico- bolsas'!$E$3</c:f>
              <c:strCache>
                <c:ptCount val="1"/>
                <c:pt idx="0">
                  <c:v>total por Ano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'Grafico- bolsas'!$E$4:$E$15</c:f>
              <c:numCache>
                <c:formatCode>General</c:formatCode>
                <c:ptCount val="12"/>
                <c:pt idx="1">
                  <c:v>343.0</c:v>
                </c:pt>
                <c:pt idx="2">
                  <c:v>423.0</c:v>
                </c:pt>
                <c:pt idx="3">
                  <c:v>561.0</c:v>
                </c:pt>
                <c:pt idx="4">
                  <c:v>721.0</c:v>
                </c:pt>
                <c:pt idx="5">
                  <c:v>976.0</c:v>
                </c:pt>
                <c:pt idx="6">
                  <c:v>825.0</c:v>
                </c:pt>
                <c:pt idx="7">
                  <c:v>830.0</c:v>
                </c:pt>
                <c:pt idx="8">
                  <c:v>600.0</c:v>
                </c:pt>
                <c:pt idx="9">
                  <c:v>1088.0</c:v>
                </c:pt>
                <c:pt idx="10">
                  <c:v>1176.0</c:v>
                </c:pt>
                <c:pt idx="11">
                  <c:v>1250.0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6890320"/>
        <c:axId val="1579776736"/>
      </c:barChart>
      <c:catAx>
        <c:axId val="15468903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79776736"/>
        <c:crosses val="autoZero"/>
        <c:auto val="1"/>
        <c:lblAlgn val="ctr"/>
        <c:lblOffset val="100"/>
        <c:noMultiLvlLbl val="0"/>
      </c:catAx>
      <c:valAx>
        <c:axId val="157977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689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Bolsas</a:t>
            </a:r>
            <a:r>
              <a:rPr lang="pt-BR" baseline="0"/>
              <a:t> PIBIC</a:t>
            </a:r>
            <a:endParaRPr lang="pt-BR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0100005763548"/>
          <c:y val="0.136438229462742"/>
          <c:w val="0.937830529098532"/>
          <c:h val="0.772737899086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'Grafico- bolsas'!$E$3</c:f>
              <c:strCache>
                <c:ptCount val="1"/>
                <c:pt idx="0">
                  <c:v>total por Ano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'Grafico- bolsas'!$A$4:$A$15</c:f>
              <c:strCache>
                <c:ptCount val="12"/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  <c:pt idx="8">
                  <c:v>2016-2017</c:v>
                </c:pt>
                <c:pt idx="9">
                  <c:v>2017-2018</c:v>
                </c:pt>
                <c:pt idx="10">
                  <c:v>2018-2019</c:v>
                </c:pt>
                <c:pt idx="11">
                  <c:v>2019-2020</c:v>
                </c:pt>
              </c:strCache>
            </c:strRef>
          </c:cat>
          <c:val>
            <c:numRef>
              <c:f>'Grafico- bolsas'!$E$4:$E$15</c:f>
              <c:numCache>
                <c:formatCode>General</c:formatCode>
                <c:ptCount val="12"/>
                <c:pt idx="1">
                  <c:v>343.0</c:v>
                </c:pt>
                <c:pt idx="2">
                  <c:v>423.0</c:v>
                </c:pt>
                <c:pt idx="3">
                  <c:v>561.0</c:v>
                </c:pt>
                <c:pt idx="4">
                  <c:v>721.0</c:v>
                </c:pt>
                <c:pt idx="5">
                  <c:v>976.0</c:v>
                </c:pt>
                <c:pt idx="6">
                  <c:v>825.0</c:v>
                </c:pt>
                <c:pt idx="7">
                  <c:v>830.0</c:v>
                </c:pt>
                <c:pt idx="8">
                  <c:v>600.0</c:v>
                </c:pt>
                <c:pt idx="9">
                  <c:v>1088.0</c:v>
                </c:pt>
                <c:pt idx="10">
                  <c:v>1176.0</c:v>
                </c:pt>
                <c:pt idx="11">
                  <c:v>1250.0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629536"/>
        <c:axId val="1582115184"/>
      </c:barChart>
      <c:catAx>
        <c:axId val="155062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1582115184"/>
        <c:crosses val="autoZero"/>
        <c:auto val="1"/>
        <c:lblAlgn val="ctr"/>
        <c:lblOffset val="100"/>
        <c:noMultiLvlLbl val="0"/>
      </c:catAx>
      <c:valAx>
        <c:axId val="158211518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155062953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‹n.º›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24050" y="1428750"/>
            <a:ext cx="78867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/>
              <a:t>DADOS PIBIC-UFAM</a:t>
            </a:r>
          </a:p>
          <a:p>
            <a:pPr algn="ctr"/>
            <a:r>
              <a:rPr lang="pt-BR" sz="4400" b="1" dirty="0" smtClean="0"/>
              <a:t>     2009-2019</a:t>
            </a:r>
          </a:p>
          <a:p>
            <a:pPr algn="ctr"/>
            <a:endParaRPr lang="pt-BR" sz="4400" b="1" dirty="0"/>
          </a:p>
          <a:p>
            <a:pPr algn="ctr"/>
            <a:endParaRPr lang="pt-BR" sz="4400" b="1" dirty="0" smtClean="0"/>
          </a:p>
          <a:p>
            <a:pPr algn="ctr"/>
            <a:r>
              <a:rPr lang="pt-BR" sz="4400" b="1" dirty="0" smtClean="0"/>
              <a:t>PROPESP/UFAM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78647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2471" y="197557"/>
            <a:ext cx="7784353" cy="7620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FF00"/>
                </a:solidFill>
              </a:rPr>
              <a:t>DADOS </a:t>
            </a:r>
            <a:r>
              <a:rPr lang="pt-BR" sz="3200" b="1" dirty="0" smtClean="0">
                <a:solidFill>
                  <a:srgbClr val="FFFF00"/>
                </a:solidFill>
              </a:rPr>
              <a:t>da evolução da PIBIC - UFAM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9556" y="903112"/>
            <a:ext cx="10528955" cy="197555"/>
          </a:xfrm>
        </p:spPr>
        <p:txBody>
          <a:bodyPr>
            <a:normAutofit fontScale="32500" lnSpcReduction="20000"/>
          </a:bodyPr>
          <a:lstStyle/>
          <a:p>
            <a:pPr marL="2514600" lvl="8" indent="0">
              <a:buNone/>
            </a:pPr>
            <a:r>
              <a:rPr lang="pt-BR" sz="2400" dirty="0" smtClean="0">
                <a:effectLst/>
              </a:rPr>
              <a:t> </a:t>
            </a:r>
            <a:endParaRPr lang="pt-BR" sz="2400" dirty="0"/>
          </a:p>
        </p:txBody>
      </p:sp>
      <p:graphicFrame>
        <p:nvGraphicFramePr>
          <p:cNvPr id="5" name="Gráfico 4"/>
          <p:cNvGraphicFramePr/>
          <p:nvPr>
            <p:extLst/>
          </p:nvPr>
        </p:nvGraphicFramePr>
        <p:xfrm>
          <a:off x="1105230" y="1100667"/>
          <a:ext cx="9398834" cy="5336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16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618475"/>
              </p:ext>
            </p:extLst>
          </p:nvPr>
        </p:nvGraphicFramePr>
        <p:xfrm>
          <a:off x="419724" y="704850"/>
          <a:ext cx="9924426" cy="569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0591800" y="2955248"/>
            <a:ext cx="1447800" cy="20313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pt-BR" dirty="0" smtClean="0"/>
              <a:t> </a:t>
            </a:r>
            <a:r>
              <a:rPr lang="pt-BR" dirty="0" smtClean="0">
                <a:solidFill>
                  <a:schemeClr val="accent1"/>
                </a:solidFill>
              </a:rPr>
              <a:t>CNPq</a:t>
            </a:r>
          </a:p>
          <a:p>
            <a:pPr marL="285750" indent="-285750">
              <a:buFont typeface="Wingdings" charset="2"/>
              <a:buChar char="q"/>
            </a:pPr>
            <a:endParaRPr lang="pt-BR" dirty="0" smtClean="0"/>
          </a:p>
          <a:p>
            <a:pPr marL="285750" indent="-285750">
              <a:buFont typeface="Wingdings" charset="2"/>
              <a:buChar char="q"/>
            </a:pPr>
            <a:r>
              <a:rPr lang="pt-BR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FAPEAM</a:t>
            </a:r>
          </a:p>
          <a:p>
            <a:pPr marL="285750" indent="-285750">
              <a:buFont typeface="Wingdings" charset="2"/>
              <a:buChar char="q"/>
            </a:pPr>
            <a:endParaRPr lang="pt-BR" dirty="0" smtClean="0"/>
          </a:p>
          <a:p>
            <a:pPr marL="285750" indent="-285750">
              <a:buFont typeface="Wingdings" charset="2"/>
              <a:buChar char="q"/>
            </a:pPr>
            <a:r>
              <a:rPr lang="pt-BR" dirty="0" smtClean="0">
                <a:solidFill>
                  <a:schemeClr val="accent3"/>
                </a:solidFill>
              </a:rPr>
              <a:t>UFAM</a:t>
            </a:r>
          </a:p>
          <a:p>
            <a:pPr marL="285750" indent="-285750">
              <a:buFont typeface="Wingdings" charset="2"/>
              <a:buChar char="q"/>
            </a:pPr>
            <a:endParaRPr lang="pt-BR" dirty="0" smtClean="0"/>
          </a:p>
          <a:p>
            <a:pPr marL="285750" indent="-285750">
              <a:buFont typeface="Wingdings" charset="2"/>
              <a:buChar char="q"/>
            </a:pPr>
            <a:r>
              <a:rPr lang="pt-BR" dirty="0" smtClean="0">
                <a:solidFill>
                  <a:schemeClr val="accent4"/>
                </a:solidFill>
              </a:rPr>
              <a:t>TOTAL</a:t>
            </a:r>
            <a:endParaRPr lang="pt-BR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6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869429" y="1528997"/>
          <a:ext cx="10358203" cy="392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250830" y="596339"/>
            <a:ext cx="7193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EVOLUÇÃO DE QUANTITATIVO DE </a:t>
            </a:r>
            <a:r>
              <a:rPr lang="pt-BR" b="1" dirty="0" smtClean="0"/>
              <a:t>BOLSAS EM EXECUÇÃO </a:t>
            </a:r>
            <a:endParaRPr lang="pt-BR" b="1" dirty="0" smtClean="0"/>
          </a:p>
          <a:p>
            <a:pPr algn="ctr"/>
            <a:r>
              <a:rPr lang="pt-BR" b="1" dirty="0" smtClean="0"/>
              <a:t>PIBIC  </a:t>
            </a:r>
            <a:r>
              <a:rPr lang="mr-IN" b="1" dirty="0" smtClean="0"/>
              <a:t>–</a:t>
            </a:r>
            <a:r>
              <a:rPr lang="pt-BR" b="1" dirty="0" smtClean="0"/>
              <a:t> UFAM </a:t>
            </a:r>
            <a:r>
              <a:rPr lang="mr-IN" b="1" dirty="0" smtClean="0"/>
              <a:t>–</a:t>
            </a:r>
            <a:r>
              <a:rPr lang="pt-BR" b="1" dirty="0" smtClean="0"/>
              <a:t> 2009/2019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21831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44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Mangal</vt:lpstr>
      <vt:lpstr>Wingdings</vt:lpstr>
      <vt:lpstr>Arial</vt:lpstr>
      <vt:lpstr>Celeste</vt:lpstr>
      <vt:lpstr>Apresentação do PowerPoint</vt:lpstr>
      <vt:lpstr>DADOS da evolução da PIBIC - UFAM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Usuário do Microsoft Office</cp:lastModifiedBy>
  <cp:revision>2</cp:revision>
  <dcterms:created xsi:type="dcterms:W3CDTF">2019-07-31T14:18:00Z</dcterms:created>
  <dcterms:modified xsi:type="dcterms:W3CDTF">2019-07-31T14:30:57Z</dcterms:modified>
</cp:coreProperties>
</file>